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webextensions/webextension1.xml" ContentType="application/vnd.ms-office.webextension+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handoutMasterIdLst>
    <p:handoutMasterId r:id="rId22"/>
  </p:handoutMasterIdLst>
  <p:sldIdLst>
    <p:sldId id="292" r:id="rId5"/>
    <p:sldId id="275" r:id="rId6"/>
    <p:sldId id="281" r:id="rId7"/>
    <p:sldId id="276" r:id="rId8"/>
    <p:sldId id="303" r:id="rId9"/>
    <p:sldId id="304" r:id="rId10"/>
    <p:sldId id="278" r:id="rId11"/>
    <p:sldId id="298" r:id="rId12"/>
    <p:sldId id="299" r:id="rId13"/>
    <p:sldId id="297" r:id="rId14"/>
    <p:sldId id="293" r:id="rId15"/>
    <p:sldId id="300" r:id="rId16"/>
    <p:sldId id="305" r:id="rId17"/>
    <p:sldId id="288" r:id="rId18"/>
    <p:sldId id="302"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E0EB"/>
    <a:srgbClr val="98432A"/>
    <a:srgbClr val="2D4C6C"/>
    <a:srgbClr val="B83903"/>
    <a:srgbClr val="AEC2D8"/>
    <a:srgbClr val="446992"/>
    <a:srgbClr val="0F253E"/>
    <a:srgbClr val="44678D"/>
    <a:srgbClr val="263E5A"/>
    <a:srgbClr val="63B7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5611" autoAdjust="0"/>
  </p:normalViewPr>
  <p:slideViewPr>
    <p:cSldViewPr snapToGrid="0" showGuides="1">
      <p:cViewPr varScale="1">
        <p:scale>
          <a:sx n="109" d="100"/>
          <a:sy n="109" d="100"/>
        </p:scale>
        <p:origin x="960"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al Bayoumi" userId="1df2803ebcd4427b" providerId="LiveId" clId="{B2B6271F-03B8-4C83-ACA9-849C81A9761D}"/>
    <pc:docChg chg="modSld">
      <pc:chgData name="Manal Bayoumi" userId="1df2803ebcd4427b" providerId="LiveId" clId="{B2B6271F-03B8-4C83-ACA9-849C81A9761D}" dt="2024-03-12T21:34:41.039" v="1" actId="20577"/>
      <pc:docMkLst>
        <pc:docMk/>
      </pc:docMkLst>
      <pc:sldChg chg="modSp mod">
        <pc:chgData name="Manal Bayoumi" userId="1df2803ebcd4427b" providerId="LiveId" clId="{B2B6271F-03B8-4C83-ACA9-849C81A9761D}" dt="2024-03-12T21:34:41.039" v="1" actId="20577"/>
        <pc:sldMkLst>
          <pc:docMk/>
          <pc:sldMk cId="1779079057" sldId="303"/>
        </pc:sldMkLst>
        <pc:spChg chg="mod">
          <ac:chgData name="Manal Bayoumi" userId="1df2803ebcd4427b" providerId="LiveId" clId="{B2B6271F-03B8-4C83-ACA9-849C81A9761D}" dt="2024-03-12T21:34:38.060" v="0" actId="20577"/>
          <ac:spMkLst>
            <pc:docMk/>
            <pc:sldMk cId="1779079057" sldId="303"/>
            <ac:spMk id="2" creationId="{CA385E45-921E-61F9-D197-1994B9D2D7A5}"/>
          </ac:spMkLst>
        </pc:spChg>
        <pc:spChg chg="mod">
          <ac:chgData name="Manal Bayoumi" userId="1df2803ebcd4427b" providerId="LiveId" clId="{B2B6271F-03B8-4C83-ACA9-849C81A9761D}" dt="2024-03-12T21:34:41.039" v="1" actId="20577"/>
          <ac:spMkLst>
            <pc:docMk/>
            <pc:sldMk cId="1779079057" sldId="303"/>
            <ac:spMk id="4" creationId="{54ADD1DC-96F3-3199-BD67-F2B2594A7937}"/>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3/12/2024</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87834D1B-A726-18FB-799A-8294A1FE8A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Date Placeholder 8">
            <a:extLst>
              <a:ext uri="{FF2B5EF4-FFF2-40B4-BE49-F238E27FC236}">
                <a16:creationId xmlns:a16="http://schemas.microsoft.com/office/drawing/2014/main" id="{063B9152-B336-5993-1C67-48946279B0E6}"/>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253B2-FD87-4AAE-AF69-14FE02FB4D05}" type="datetimeFigureOut">
              <a:rPr lang="en-US" smtClean="0"/>
              <a:t>3/12/2024</a:t>
            </a:fld>
            <a:endParaRPr lang="en-US"/>
          </a:p>
        </p:txBody>
      </p:sp>
      <p:sp>
        <p:nvSpPr>
          <p:cNvPr id="10" name="Notes Placeholder 9">
            <a:extLst>
              <a:ext uri="{FF2B5EF4-FFF2-40B4-BE49-F238E27FC236}">
                <a16:creationId xmlns:a16="http://schemas.microsoft.com/office/drawing/2014/main" id="{598999B6-0E65-F457-D4BF-F96BE9F9A9A7}"/>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Slide Number Placeholder 10">
            <a:extLst>
              <a:ext uri="{FF2B5EF4-FFF2-40B4-BE49-F238E27FC236}">
                <a16:creationId xmlns:a16="http://schemas.microsoft.com/office/drawing/2014/main" id="{976FEA9E-549C-DA0D-8B3C-832BF1072B45}"/>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DEDBB3-C345-4EAB-AB5D-9FB3AF589CFF}" type="slidenum">
              <a:rPr lang="en-US" smtClean="0"/>
              <a:t>‹#›</a:t>
            </a:fld>
            <a:endParaRPr lang="en-US"/>
          </a:p>
        </p:txBody>
      </p:sp>
      <p:sp>
        <p:nvSpPr>
          <p:cNvPr id="12" name="Slide Image Placeholder 11">
            <a:extLst>
              <a:ext uri="{FF2B5EF4-FFF2-40B4-BE49-F238E27FC236}">
                <a16:creationId xmlns:a16="http://schemas.microsoft.com/office/drawing/2014/main" id="{F627E2FE-9CC2-836E-40FC-1A1183B95164}"/>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3" name="Footer Placeholder 12">
            <a:extLst>
              <a:ext uri="{FF2B5EF4-FFF2-40B4-BE49-F238E27FC236}">
                <a16:creationId xmlns:a16="http://schemas.microsoft.com/office/drawing/2014/main" id="{413B0C97-27B2-A894-9DEA-82E460C91F15}"/>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643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2584862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smtClean="0"/>
              <a:t>3</a:t>
            </a:fld>
            <a:endParaRPr lang="en-US" altLang="zh-CN" dirty="0"/>
          </a:p>
        </p:txBody>
      </p:sp>
    </p:spTree>
    <p:extLst>
      <p:ext uri="{BB962C8B-B14F-4D97-AF65-F5344CB8AC3E}">
        <p14:creationId xmlns:p14="http://schemas.microsoft.com/office/powerpoint/2010/main" val="1077465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3390635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4172318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954175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4074462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169090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6"/>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bg1"/>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bg1"/>
            </a:solidFill>
          </a:ln>
        </p:spPr>
        <p:txBody>
          <a:bodyPr tIns="219456">
            <a:noAutofit/>
          </a:bodyPr>
          <a:lstStyle>
            <a:lvl1pPr marL="0" indent="0" algn="ctr">
              <a:lnSpc>
                <a:spcPct val="100000"/>
              </a:lnSpc>
              <a:spcBef>
                <a:spcPts val="0"/>
              </a:spcBef>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bg1"/>
            </a:solidFill>
          </a:ln>
        </p:spPr>
        <p:txBody>
          <a:bodyPr anchor="ctr">
            <a:noAutofit/>
          </a:bodyPr>
          <a:lstStyle>
            <a:lvl1pPr marL="0" indent="0" algn="ctr">
              <a:lnSpc>
                <a:spcPct val="100000"/>
              </a:lnSpc>
              <a:buFontTx/>
              <a:buNone/>
              <a:defRPr sz="1800" b="1" i="0">
                <a:solidFill>
                  <a:schemeClr val="bg1"/>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dirty="0"/>
              <a:t>Presentation Title</a:t>
            </a:r>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ysClr val="window" lastClr="FFFFFF"/>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1">
                <a:lumMod val="75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rgbClr val="44678D"/>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bg1"/>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75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bg1"/>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p>
            <a:r>
              <a:rPr lang="en-US" noProof="0" dirty="0"/>
              <a:t>Presentation Title</a:t>
            </a:r>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Rectangle 13">
            <a:extLst>
              <a:ext uri="{FF2B5EF4-FFF2-40B4-BE49-F238E27FC236}">
                <a16:creationId xmlns:a16="http://schemas.microsoft.com/office/drawing/2014/main" id="{12BFFCE7-C68B-4904-8795-9589C3F38FD4}"/>
              </a:ext>
            </a:extLst>
          </p:cNvPr>
          <p:cNvSpPr/>
          <p:nvPr userDrawn="1"/>
        </p:nvSpPr>
        <p:spPr>
          <a:xfrm>
            <a:off x="636161" y="5854024"/>
            <a:ext cx="2330137" cy="708120"/>
          </a:xfrm>
          <a:prstGeom prst="rect">
            <a:avLst/>
          </a:prstGeom>
          <a:solidFill>
            <a:srgbClr val="0F26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tx1"/>
                </a:solidFill>
              </a:defRPr>
            </a:lvl1pPr>
          </a:lstStyle>
          <a:p>
            <a:r>
              <a:rPr lang="en-US" altLang="zh-CN" noProof="0"/>
              <a:t>Click icon to add picture</a:t>
            </a:r>
            <a:endParaRPr lang="en-US" altLang="zh-CN" noProof="0" dirty="0"/>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p>
            <a:r>
              <a:rPr lang="en-US" noProof="0"/>
              <a:t>Click to edit Master title style</a:t>
            </a:r>
            <a:endParaRPr lang="en-US" noProof="0"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bg1"/>
                </a:solidFill>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solidFill>
              <a:schemeClr val="tx1"/>
            </a:solidFill>
          </a:ln>
        </p:spPr>
        <p:txBody>
          <a:bodyPr anchor="ctr">
            <a:noAutofit/>
          </a:bodyPr>
          <a:lstStyle>
            <a:lvl1pPr marL="0" indent="0" algn="ctr">
              <a:buNone/>
              <a:defRPr>
                <a:solidFill>
                  <a:schemeClr val="bg1"/>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94440"/>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rgbClr val="98432A"/>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bg1"/>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p>
            <a:r>
              <a:rPr lang="en-US" noProof="0"/>
              <a:t>Click to edit Master title style</a:t>
            </a:r>
            <a:endParaRPr lang="en-US" noProof="0"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noProof="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bg1"/>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noProof="0"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noProof="0"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p:txBody>
          <a:bodyPr/>
          <a:lstStyle/>
          <a:p>
            <a:r>
              <a:rPr lang="en-US" noProof="0" dirty="0"/>
              <a:t>Presentation Title</a:t>
            </a:r>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p>
            <a:r>
              <a:rPr lang="en-US" noProof="0" dirty="0"/>
              <a:t>Presentation Title</a:t>
            </a:r>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tx2"/>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bg1"/>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p>
            <a:r>
              <a:rPr lang="en-US" noProof="0" dirty="0"/>
              <a:t>Presentation Title</a:t>
            </a:r>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bg1"/>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p>
            <a:r>
              <a:rPr lang="en-US" noProof="0" dirty="0"/>
              <a:t>Presentation Title</a:t>
            </a:r>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noProof="0" dirty="0"/>
              <a:t>Click to edit </a:t>
            </a:r>
            <a:r>
              <a:rPr lang="en-US" altLang="zh-CN" noProof="0" dirty="0"/>
              <a:t>Text </a:t>
            </a:r>
            <a:r>
              <a:rPr lang="en-US" noProof="0"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2"/>
                </a:solidFill>
                <a:latin typeface="+mn-lt"/>
              </a:defRPr>
            </a:lvl1pPr>
            <a:lvl2pPr>
              <a:defRPr sz="1000"/>
            </a:lvl2pPr>
            <a:lvl3pPr>
              <a:defRPr sz="900"/>
            </a:lvl3pPr>
            <a:lvl4pPr>
              <a:defRPr sz="800"/>
            </a:lvl4pPr>
            <a:lvl5pPr>
              <a:defRPr sz="800"/>
            </a:lvl5pPr>
          </a:lstStyle>
          <a:p>
            <a:pPr lvl="0"/>
            <a:r>
              <a:rPr lang="en-US" altLang="zh-CN" noProof="0"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noProof="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noProof="0"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2"/>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dirty="0"/>
              <a:t>Presentation Title</a:t>
            </a:r>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bg1"/>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bg1"/>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bg1"/>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p>
            <a:r>
              <a:rPr lang="en-US" noProof="0" dirty="0"/>
              <a:t>Presentation Title</a:t>
            </a:r>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bg1"/>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bg1"/>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bg1"/>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bg1"/>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p>
            <a:r>
              <a:rPr lang="en-US" noProof="0" dirty="0"/>
              <a:t>Presentation Title</a:t>
            </a:r>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bg1"/>
                </a:solidFill>
                <a:latin typeface="+mn-lt"/>
              </a:defRPr>
            </a:lvl1pPr>
          </a:lstStyle>
          <a:p>
            <a:fld id="{47FEACEE-25B4-4A2D-B147-27296E36371D}" type="slidenum">
              <a:rPr lang="en-US" altLang="zh-CN" noProof="0" smtClean="0"/>
              <a:pPr/>
              <a:t>‹#›</a:t>
            </a:fld>
            <a:endParaRPr lang="en-US" altLang="zh-CN" noProof="0"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bg1"/>
                </a:solidFill>
                <a:latin typeface="+mn-lt"/>
              </a:defRPr>
            </a:lvl1pPr>
          </a:lstStyle>
          <a:p>
            <a:r>
              <a:rPr lang="en-US" noProof="0" dirty="0"/>
              <a:t>Presentation Title</a:t>
            </a:r>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sldNum="0" hdr="0" dt="0"/>
  <p:txStyles>
    <p:titleStyle>
      <a:lvl1pPr algn="l" defTabSz="914400" rtl="0" eaLnBrk="1" latinLnBrk="0" hangingPunct="1">
        <a:lnSpc>
          <a:spcPct val="9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microsoft.com/office/2011/relationships/webextension" Target="../webextensions/webextension1.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7.xml"/><Relationship Id="rId1" Type="http://schemas.openxmlformats.org/officeDocument/2006/relationships/slideLayout" Target="../slideLayouts/slideLayout15.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jpg"/><Relationship Id="rId5" Type="http://schemas.openxmlformats.org/officeDocument/2006/relationships/image" Target="../media/image6.jpg"/><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D4C6C"/>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altLang="zh-CN" sz="4800" spc="300" dirty="0"/>
              <a:t>Credit Loan Defaults</a:t>
            </a:r>
            <a:endParaRPr lang="en-US" sz="4800" spc="3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4"/>
            <a:ext cx="2945696" cy="1522134"/>
          </a:xfrm>
        </p:spPr>
        <p:txBody>
          <a:bodyPr/>
          <a:lstStyle/>
          <a:p>
            <a:pPr>
              <a:spcBef>
                <a:spcPts val="100"/>
              </a:spcBef>
            </a:pPr>
            <a:r>
              <a:rPr lang="en-US" dirty="0"/>
              <a:t>Jennifer Melendez</a:t>
            </a:r>
          </a:p>
          <a:p>
            <a:pPr>
              <a:spcBef>
                <a:spcPts val="100"/>
              </a:spcBef>
            </a:pPr>
            <a:r>
              <a:rPr lang="en-US" dirty="0"/>
              <a:t>Manal Bayoumi</a:t>
            </a:r>
          </a:p>
          <a:p>
            <a:pPr>
              <a:spcBef>
                <a:spcPts val="100"/>
              </a:spcBef>
            </a:pPr>
            <a:r>
              <a:rPr lang="en-US" dirty="0"/>
              <a:t>Rocio Cantu</a:t>
            </a:r>
          </a:p>
          <a:p>
            <a:pPr>
              <a:spcBef>
                <a:spcPts val="100"/>
              </a:spcBef>
            </a:pPr>
            <a:r>
              <a:rPr lang="en-US" dirty="0"/>
              <a:t>Johnny Truong</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22" r="6522"/>
          <a:stretch/>
        </p:blipFill>
        <p:spPr>
          <a:xfrm>
            <a:off x="6816436" y="796898"/>
            <a:ext cx="4331624" cy="4981385"/>
          </a:xfrm>
          <a:ln w="19050">
            <a:solidFill>
              <a:srgbClr val="D84400"/>
            </a:solidFill>
          </a:ln>
        </p:spPr>
      </p:pic>
      <p:pic>
        <p:nvPicPr>
          <p:cNvPr id="12" name="Shape 31">
            <a:extLst>
              <a:ext uri="{FF2B5EF4-FFF2-40B4-BE49-F238E27FC236}">
                <a16:creationId xmlns:a16="http://schemas.microsoft.com/office/drawing/2014/main" id="{A2E096B7-3B4F-355B-58E5-41784AC8BE2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284315" y="398445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pic>
        <p:nvPicPr>
          <p:cNvPr id="13" name="Shape 33">
            <a:extLst>
              <a:ext uri="{FF2B5EF4-FFF2-40B4-BE49-F238E27FC236}">
                <a16:creationId xmlns:a16="http://schemas.microsoft.com/office/drawing/2014/main" id="{4D81E37E-7366-D88D-83B8-BBA577CA4626}"/>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a:xfrm>
            <a:off x="9897686" y="1064464"/>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8" name="Add-in 7">
                <a:extLst>
                  <a:ext uri="{FF2B5EF4-FFF2-40B4-BE49-F238E27FC236}">
                    <a16:creationId xmlns:a16="http://schemas.microsoft.com/office/drawing/2014/main" id="{0031CAA6-12FC-43F6-648E-2DB8B0A3486C}"/>
                  </a:ext>
                </a:extLst>
              </p:cNvPr>
              <p:cNvGraphicFramePr>
                <a:graphicFrameLocks noGrp="1"/>
              </p:cNvGraphicFramePr>
              <p:nvPr>
                <p:extLst>
                  <p:ext uri="{D42A27DB-BD31-4B8C-83A1-F6EECF244321}">
                    <p14:modId xmlns:p14="http://schemas.microsoft.com/office/powerpoint/2010/main" val="203633035"/>
                  </p:ext>
                </p:extLst>
              </p:nvPr>
            </p:nvGraphicFramePr>
            <p:xfrm>
              <a:off x="470319" y="275168"/>
              <a:ext cx="11251361" cy="6307664"/>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8" name="Add-in 7">
                <a:extLst>
                  <a:ext uri="{FF2B5EF4-FFF2-40B4-BE49-F238E27FC236}">
                    <a16:creationId xmlns:a16="http://schemas.microsoft.com/office/drawing/2014/main" id="{0031CAA6-12FC-43F6-648E-2DB8B0A3486C}"/>
                  </a:ext>
                </a:extLst>
              </p:cNvPr>
              <p:cNvPicPr>
                <a:picLocks noGrp="1" noRot="1" noChangeAspect="1" noMove="1" noResize="1" noEditPoints="1" noAdjustHandles="1" noChangeArrowheads="1" noChangeShapeType="1"/>
              </p:cNvPicPr>
              <p:nvPr/>
            </p:nvPicPr>
            <p:blipFill>
              <a:blip r:embed="rId3"/>
              <a:stretch>
                <a:fillRect/>
              </a:stretch>
            </p:blipFill>
            <p:spPr>
              <a:xfrm>
                <a:off x="470319" y="275168"/>
                <a:ext cx="11251361" cy="6307664"/>
              </a:xfrm>
              <a:prstGeom prst="rect">
                <a:avLst/>
              </a:prstGeom>
            </p:spPr>
          </p:pic>
        </mc:Fallback>
      </mc:AlternateContent>
      <p:sp>
        <p:nvSpPr>
          <p:cNvPr id="9" name="Rectangle 8">
            <a:extLst>
              <a:ext uri="{FF2B5EF4-FFF2-40B4-BE49-F238E27FC236}">
                <a16:creationId xmlns:a16="http://schemas.microsoft.com/office/drawing/2014/main" id="{5C5ADEDC-C9B5-362E-4923-7E2EE72FAEA7}"/>
              </a:ext>
            </a:extLst>
          </p:cNvPr>
          <p:cNvSpPr/>
          <p:nvPr/>
        </p:nvSpPr>
        <p:spPr>
          <a:xfrm>
            <a:off x="432262" y="257695"/>
            <a:ext cx="11296996" cy="6309360"/>
          </a:xfrm>
          <a:prstGeom prst="rect">
            <a:avLst/>
          </a:prstGeom>
          <a:noFill/>
          <a:ln w="76200">
            <a:solidFill>
              <a:srgbClr val="98432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03252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D4C6C"/>
        </a:solidFill>
        <a:effectLst/>
      </p:bgPr>
    </p:bg>
    <p:spTree>
      <p:nvGrpSpPr>
        <p:cNvPr id="1" name=""/>
        <p:cNvGrpSpPr/>
        <p:nvPr/>
      </p:nvGrpSpPr>
      <p:grpSpPr>
        <a:xfrm>
          <a:off x="0" y="0"/>
          <a:ext cx="0" cy="0"/>
          <a:chOff x="0" y="0"/>
          <a:chExt cx="0" cy="0"/>
        </a:xfrm>
      </p:grpSpPr>
      <p:sp>
        <p:nvSpPr>
          <p:cNvPr id="60" name="Title 59">
            <a:extLst>
              <a:ext uri="{FF2B5EF4-FFF2-40B4-BE49-F238E27FC236}">
                <a16:creationId xmlns:a16="http://schemas.microsoft.com/office/drawing/2014/main" id="{0031CE36-F77D-3964-C169-771DBA49D28A}"/>
              </a:ext>
            </a:extLst>
          </p:cNvPr>
          <p:cNvSpPr>
            <a:spLocks noGrp="1"/>
          </p:cNvSpPr>
          <p:nvPr>
            <p:ph type="title"/>
          </p:nvPr>
        </p:nvSpPr>
        <p:spPr>
          <a:xfrm>
            <a:off x="4369763" y="378082"/>
            <a:ext cx="3452474" cy="1161514"/>
          </a:xfrm>
        </p:spPr>
        <p:txBody>
          <a:bodyPr/>
          <a:lstStyle/>
          <a:p>
            <a:r>
              <a:rPr lang="en-US" dirty="0"/>
              <a:t>Areas of focus</a:t>
            </a:r>
          </a:p>
        </p:txBody>
      </p:sp>
      <p:sp>
        <p:nvSpPr>
          <p:cNvPr id="11" name="Slide Number Placeholder 13">
            <a:extLst>
              <a:ext uri="{FF2B5EF4-FFF2-40B4-BE49-F238E27FC236}">
                <a16:creationId xmlns:a16="http://schemas.microsoft.com/office/drawing/2014/main" id="{930FF33C-2E3C-37EC-75C2-1BE4513D9B62}"/>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11</a:t>
            </a:fld>
            <a:endParaRPr kumimoji="0" lang="en-US" altLang="zh-CN" sz="1200" u="none" strike="noStrike" kern="1200" cap="none" spc="0" normalizeH="0" baseline="0" dirty="0">
              <a:ln>
                <a:noFill/>
              </a:ln>
              <a:solidFill>
                <a:schemeClr val="bg1"/>
              </a:solidFill>
              <a:effectLst/>
              <a:uLnTx/>
              <a:uFillTx/>
            </a:endParaRPr>
          </a:p>
        </p:txBody>
      </p:sp>
      <p:pic>
        <p:nvPicPr>
          <p:cNvPr id="12" name="Picture 11" descr="A blue and orange bars&#10;&#10;Description automatically generated with medium confidence">
            <a:extLst>
              <a:ext uri="{FF2B5EF4-FFF2-40B4-BE49-F238E27FC236}">
                <a16:creationId xmlns:a16="http://schemas.microsoft.com/office/drawing/2014/main" id="{9F60E141-603E-B6BF-39D7-8ED17F225D99}"/>
              </a:ext>
            </a:extLst>
          </p:cNvPr>
          <p:cNvPicPr>
            <a:picLocks noChangeAspect="1"/>
          </p:cNvPicPr>
          <p:nvPr/>
        </p:nvPicPr>
        <p:blipFill>
          <a:blip r:embed="rId3"/>
          <a:stretch>
            <a:fillRect/>
          </a:stretch>
        </p:blipFill>
        <p:spPr>
          <a:xfrm>
            <a:off x="1453948" y="1854926"/>
            <a:ext cx="9284103" cy="4044235"/>
          </a:xfrm>
          <a:prstGeom prst="rect">
            <a:avLst/>
          </a:prstGeom>
          <a:ln w="76200">
            <a:solidFill>
              <a:srgbClr val="0F253E"/>
            </a:solidFill>
          </a:ln>
        </p:spPr>
      </p:pic>
    </p:spTree>
    <p:extLst>
      <p:ext uri="{BB962C8B-B14F-4D97-AF65-F5344CB8AC3E}">
        <p14:creationId xmlns:p14="http://schemas.microsoft.com/office/powerpoint/2010/main" val="41821480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4B03DE5-5A80-0135-7317-AD2A6BBF8F7F}"/>
              </a:ext>
            </a:extLst>
          </p:cNvPr>
          <p:cNvSpPr>
            <a:spLocks noGrp="1"/>
          </p:cNvSpPr>
          <p:nvPr>
            <p:ph type="title"/>
          </p:nvPr>
        </p:nvSpPr>
        <p:spPr>
          <a:xfrm>
            <a:off x="651157" y="636766"/>
            <a:ext cx="4718012" cy="2721895"/>
          </a:xfrm>
        </p:spPr>
        <p:txBody>
          <a:bodyPr/>
          <a:lstStyle/>
          <a:p>
            <a:r>
              <a:rPr lang="en-US" dirty="0"/>
              <a:t>Machine Learning: Models</a:t>
            </a:r>
          </a:p>
        </p:txBody>
      </p:sp>
      <p:pic>
        <p:nvPicPr>
          <p:cNvPr id="19" name="Picture 18">
            <a:extLst>
              <a:ext uri="{FF2B5EF4-FFF2-40B4-BE49-F238E27FC236}">
                <a16:creationId xmlns:a16="http://schemas.microsoft.com/office/drawing/2014/main" id="{981C45CE-F3AA-C9FE-DC97-584DA27536FE}"/>
              </a:ext>
            </a:extLst>
          </p:cNvPr>
          <p:cNvPicPr>
            <a:picLocks noChangeAspect="1"/>
          </p:cNvPicPr>
          <p:nvPr/>
        </p:nvPicPr>
        <p:blipFill>
          <a:blip r:embed="rId2"/>
          <a:srcRect/>
          <a:stretch/>
        </p:blipFill>
        <p:spPr>
          <a:xfrm>
            <a:off x="5710805" y="1824299"/>
            <a:ext cx="5978530" cy="4178914"/>
          </a:xfrm>
          <a:prstGeom prst="rect">
            <a:avLst/>
          </a:prstGeom>
          <a:ln w="76200">
            <a:solidFill>
              <a:srgbClr val="AEC2D8"/>
            </a:solidFill>
          </a:ln>
        </p:spPr>
      </p:pic>
      <p:sp>
        <p:nvSpPr>
          <p:cNvPr id="21" name="TextBox 20">
            <a:extLst>
              <a:ext uri="{FF2B5EF4-FFF2-40B4-BE49-F238E27FC236}">
                <a16:creationId xmlns:a16="http://schemas.microsoft.com/office/drawing/2014/main" id="{53A82E33-1BBF-3C04-F1E7-6C4A5F1C13E7}"/>
              </a:ext>
            </a:extLst>
          </p:cNvPr>
          <p:cNvSpPr txBox="1"/>
          <p:nvPr/>
        </p:nvSpPr>
        <p:spPr>
          <a:xfrm>
            <a:off x="2368732" y="2708365"/>
            <a:ext cx="3342073" cy="2062103"/>
          </a:xfrm>
          <a:prstGeom prst="rect">
            <a:avLst/>
          </a:prstGeom>
        </p:spPr>
        <p:txBody>
          <a:bodyPr wrap="square" rtlCol="0">
            <a:spAutoFit/>
          </a:bodyPr>
          <a:lstStyle/>
          <a:p>
            <a:pPr marL="0" indent="0">
              <a:lnSpc>
                <a:spcPct val="100000"/>
              </a:lnSpc>
              <a:spcBef>
                <a:spcPts val="0"/>
              </a:spcBef>
              <a:buFontTx/>
              <a:buNone/>
            </a:pPr>
            <a:r>
              <a:rPr lang="en-US" sz="1600" b="0" i="0" dirty="0">
                <a:solidFill>
                  <a:schemeClr val="bg1"/>
                </a:solidFill>
                <a:effectLst/>
                <a:latin typeface="Söhne"/>
              </a:rPr>
              <a:t>The accuracy for that model was </a:t>
            </a:r>
            <a:br>
              <a:rPr lang="en-US" sz="1600" dirty="0">
                <a:solidFill>
                  <a:schemeClr val="bg1"/>
                </a:solidFill>
                <a:latin typeface="Söhne"/>
              </a:rPr>
            </a:br>
            <a:r>
              <a:rPr lang="en-US" sz="1600" b="0" i="0" dirty="0">
                <a:solidFill>
                  <a:schemeClr val="bg1"/>
                </a:solidFill>
                <a:effectLst/>
                <a:latin typeface="Söhne"/>
              </a:rPr>
              <a:t>approximately 71.88%. As for the precision, it reached 71.93%, and the recall score was 99.57%. When we used the random forest model, its accuracy level reached 73.26%. The precision level reached 75.96%, and the recall level reached 91.65%</a:t>
            </a:r>
            <a:endParaRPr lang="en-US" sz="1600" dirty="0">
              <a:solidFill>
                <a:schemeClr val="bg1"/>
              </a:solidFill>
              <a:latin typeface="Söhne"/>
              <a:ea typeface="微软雅黑"/>
              <a:cs typeface="Posterama" panose="020B0504020200020000" pitchFamily="34" charset="0"/>
            </a:endParaRPr>
          </a:p>
        </p:txBody>
      </p:sp>
    </p:spTree>
    <p:extLst>
      <p:ext uri="{BB962C8B-B14F-4D97-AF65-F5344CB8AC3E}">
        <p14:creationId xmlns:p14="http://schemas.microsoft.com/office/powerpoint/2010/main" val="2945493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4087B38-D875-63AC-FCC8-A228900D8873}"/>
              </a:ext>
            </a:extLst>
          </p:cNvPr>
          <p:cNvSpPr>
            <a:spLocks noGrp="1"/>
          </p:cNvSpPr>
          <p:nvPr>
            <p:ph type="body" sz="quarter" idx="28"/>
          </p:nvPr>
        </p:nvSpPr>
        <p:spPr>
          <a:xfrm>
            <a:off x="5172891" y="2154826"/>
            <a:ext cx="5342232" cy="3819253"/>
          </a:xfrm>
        </p:spPr>
        <p:txBody>
          <a:bodyPr/>
          <a:lstStyle/>
          <a:p>
            <a:pPr marL="285750" indent="-285750">
              <a:buFont typeface="Arial" panose="020B0604020202020204" pitchFamily="34" charset="0"/>
              <a:buChar char="•"/>
            </a:pPr>
            <a:r>
              <a:rPr lang="en-US" sz="2400" dirty="0">
                <a:latin typeface="Söhne"/>
              </a:rPr>
              <a:t>To find the best performance for a given dataset to achieve higher accuracy level.</a:t>
            </a:r>
          </a:p>
          <a:p>
            <a:endParaRPr lang="en-US" sz="2400" dirty="0">
              <a:latin typeface="Söhne"/>
            </a:endParaRPr>
          </a:p>
          <a:p>
            <a:pPr marL="285750" indent="-285750">
              <a:buFont typeface="Arial" panose="020B0604020202020204" pitchFamily="34" charset="0"/>
              <a:buChar char="•"/>
            </a:pPr>
            <a:r>
              <a:rPr lang="en-US" sz="2400" dirty="0">
                <a:latin typeface="Söhne"/>
              </a:rPr>
              <a:t>That can be done by setting parameters for the grid space in terms of maximum depth, estimators, max features, and minimum samples. </a:t>
            </a:r>
          </a:p>
          <a:p>
            <a:endParaRPr lang="en-US" sz="2400" dirty="0">
              <a:latin typeface="Söhne"/>
            </a:endParaRPr>
          </a:p>
          <a:p>
            <a:pPr marL="285750" indent="-285750">
              <a:buFont typeface="Arial" panose="020B0604020202020204" pitchFamily="34" charset="0"/>
              <a:buChar char="•"/>
            </a:pPr>
            <a:r>
              <a:rPr lang="en-US" sz="2400" dirty="0">
                <a:latin typeface="Söhne"/>
              </a:rPr>
              <a:t>The highest accuracy rate was </a:t>
            </a:r>
            <a:r>
              <a:rPr lang="en-US" sz="2400" u="sng" dirty="0">
                <a:latin typeface="Söhne"/>
              </a:rPr>
              <a:t>74%</a:t>
            </a:r>
            <a:r>
              <a:rPr lang="en-US" sz="2400" dirty="0">
                <a:latin typeface="Söhne"/>
              </a:rPr>
              <a:t>.</a:t>
            </a:r>
          </a:p>
        </p:txBody>
      </p:sp>
      <p:sp>
        <p:nvSpPr>
          <p:cNvPr id="5" name="Title 4">
            <a:extLst>
              <a:ext uri="{FF2B5EF4-FFF2-40B4-BE49-F238E27FC236}">
                <a16:creationId xmlns:a16="http://schemas.microsoft.com/office/drawing/2014/main" id="{16013753-4228-0261-E2D4-9F3712C97B0C}"/>
              </a:ext>
            </a:extLst>
          </p:cNvPr>
          <p:cNvSpPr>
            <a:spLocks noGrp="1"/>
          </p:cNvSpPr>
          <p:nvPr>
            <p:ph type="title"/>
          </p:nvPr>
        </p:nvSpPr>
        <p:spPr>
          <a:xfrm>
            <a:off x="771185" y="722809"/>
            <a:ext cx="4401706" cy="1888673"/>
          </a:xfrm>
        </p:spPr>
        <p:txBody>
          <a:bodyPr/>
          <a:lstStyle/>
          <a:p>
            <a:r>
              <a:rPr lang="en-US" dirty="0"/>
              <a:t>Optimized the Model Using Grid Search</a:t>
            </a:r>
          </a:p>
        </p:txBody>
      </p:sp>
    </p:spTree>
    <p:extLst>
      <p:ext uri="{BB962C8B-B14F-4D97-AF65-F5344CB8AC3E}">
        <p14:creationId xmlns:p14="http://schemas.microsoft.com/office/powerpoint/2010/main" val="4137572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449970" y="453551"/>
            <a:ext cx="9823998" cy="1325563"/>
          </a:xfrm>
        </p:spPr>
        <p:txBody>
          <a:bodyPr/>
          <a:lstStyle/>
          <a:p>
            <a:r>
              <a:rPr lang="en-US" altLang="zh-CN" dirty="0"/>
              <a:t>Summary</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379632" y="1779114"/>
            <a:ext cx="5364676" cy="4020755"/>
          </a:xfrm>
        </p:spPr>
        <p:txBody>
          <a:bodyPr/>
          <a:lstStyle/>
          <a:p>
            <a:pPr marL="285750" indent="-285750">
              <a:buFont typeface="Arial" panose="020B0604020202020204" pitchFamily="34" charset="0"/>
              <a:buChar char="•"/>
            </a:pPr>
            <a:r>
              <a:rPr lang="en-US" altLang="zh-CN" sz="1800" b="1" dirty="0"/>
              <a:t>Objective</a:t>
            </a:r>
            <a:r>
              <a:rPr lang="en-US" altLang="zh-CN" sz="1800" dirty="0"/>
              <a:t>: </a:t>
            </a:r>
            <a:r>
              <a:rPr lang="en-US" sz="1800" b="0" i="0" dirty="0">
                <a:solidFill>
                  <a:srgbClr val="ECECEC"/>
                </a:solidFill>
                <a:effectLst/>
                <a:latin typeface="Söhne"/>
              </a:rPr>
              <a:t>The objective of this project is to analyze the factors that contribute to credit loan defaults and develop a machine learning model to predict the likelihood of a borrower defaulting on a loan.</a:t>
            </a:r>
            <a:endParaRPr lang="en-US" altLang="zh-CN" sz="1800" dirty="0"/>
          </a:p>
          <a:p>
            <a:pPr marL="285750" indent="-285750">
              <a:buFont typeface="Arial" panose="020B0604020202020204" pitchFamily="34" charset="0"/>
              <a:buChar char="•"/>
            </a:pPr>
            <a:r>
              <a:rPr lang="en-US" sz="1800" b="1" i="0" dirty="0">
                <a:solidFill>
                  <a:srgbClr val="ECECEC"/>
                </a:solidFill>
                <a:effectLst/>
                <a:latin typeface="Söhne"/>
              </a:rPr>
              <a:t>Model Development:</a:t>
            </a:r>
            <a:r>
              <a:rPr lang="en-US" sz="1800" b="0" i="0" dirty="0">
                <a:solidFill>
                  <a:srgbClr val="ECECEC"/>
                </a:solidFill>
                <a:effectLst/>
                <a:latin typeface="Söhne"/>
              </a:rPr>
              <a:t> Several machine learning models, including logistic regression and random forest were trained on the preprocessed data to predict loan defaults.</a:t>
            </a:r>
          </a:p>
          <a:p>
            <a:pPr marL="285750" indent="-285750">
              <a:buFont typeface="Arial" panose="020B0604020202020204" pitchFamily="34" charset="0"/>
              <a:buChar char="•"/>
            </a:pPr>
            <a:r>
              <a:rPr lang="en-US" sz="1800" b="0" i="0" dirty="0">
                <a:solidFill>
                  <a:srgbClr val="ECECEC"/>
                </a:solidFill>
                <a:effectLst/>
                <a:latin typeface="Söhne"/>
              </a:rPr>
              <a:t> </a:t>
            </a:r>
            <a:r>
              <a:rPr lang="en-US" sz="1800" b="1" i="0" dirty="0">
                <a:solidFill>
                  <a:srgbClr val="ECECEC"/>
                </a:solidFill>
                <a:effectLst/>
                <a:latin typeface="Söhne"/>
              </a:rPr>
              <a:t>Results:</a:t>
            </a:r>
            <a:r>
              <a:rPr lang="en-US" sz="1800" b="0" i="0" dirty="0">
                <a:solidFill>
                  <a:srgbClr val="ECECEC"/>
                </a:solidFill>
                <a:effectLst/>
                <a:latin typeface="Söhne"/>
              </a:rPr>
              <a:t> The random forest model outperformed other models, achieving an accuracy of </a:t>
            </a:r>
            <a:r>
              <a:rPr lang="en-US" sz="1800" dirty="0">
                <a:solidFill>
                  <a:srgbClr val="ECECEC"/>
                </a:solidFill>
                <a:latin typeface="Söhne"/>
              </a:rPr>
              <a:t>74</a:t>
            </a:r>
            <a:r>
              <a:rPr lang="en-US" sz="1800" b="0" i="0" dirty="0">
                <a:solidFill>
                  <a:srgbClr val="ECECEC"/>
                </a:solidFill>
                <a:effectLst/>
                <a:latin typeface="Söhne"/>
              </a:rPr>
              <a:t>% in predicting loan defaults. Key factors contributing to loan defaults were found to be credit score, debt-to-income ratio, and loan amount.</a:t>
            </a:r>
            <a:endParaRPr lang="en-US" sz="1800"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3"/>
          <a:srcRect/>
          <a:stretch/>
        </p:blipFill>
        <p:spPr>
          <a:ln w="28575">
            <a:solidFill>
              <a:srgbClr val="AEC2D8"/>
            </a:solidFill>
          </a:ln>
        </p:spPr>
      </p:pic>
      <p:pic>
        <p:nvPicPr>
          <p:cNvPr id="39" name="Picture Placeholder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4" name="Footer Placeholder 3">
            <a:extLst>
              <a:ext uri="{FF2B5EF4-FFF2-40B4-BE49-F238E27FC236}">
                <a16:creationId xmlns:a16="http://schemas.microsoft.com/office/drawing/2014/main" id="{B7838384-8691-DBBE-0A1A-DAFAC40B948F}"/>
              </a:ext>
            </a:extLst>
          </p:cNvPr>
          <p:cNvSpPr>
            <a:spLocks noGrp="1"/>
          </p:cNvSpPr>
          <p:nvPr>
            <p:ph type="ftr" sz="quarter" idx="49"/>
          </p:nvPr>
        </p:nvSpPr>
        <p:spPr/>
        <p:txBody>
          <a:bodyPr/>
          <a:lstStyle/>
          <a:p>
            <a:r>
              <a:rPr lang="en-US" noProof="0" dirty="0"/>
              <a:t>Credit Loan Defaults</a:t>
            </a:r>
          </a:p>
        </p:txBody>
      </p:sp>
      <p:sp>
        <p:nvSpPr>
          <p:cNvPr id="8" name="Slide Number Placeholder 13">
            <a:extLst>
              <a:ext uri="{FF2B5EF4-FFF2-40B4-BE49-F238E27FC236}">
                <a16:creationId xmlns:a16="http://schemas.microsoft.com/office/drawing/2014/main" id="{965C5ABF-DCA7-6790-2E26-EE57DCD64900}"/>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14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41575333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D4C6C"/>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A12B318-3A56-5909-8BC0-E9E9D887F812}"/>
              </a:ext>
            </a:extLst>
          </p:cNvPr>
          <p:cNvSpPr>
            <a:spLocks noGrp="1"/>
          </p:cNvSpPr>
          <p:nvPr>
            <p:ph type="title"/>
          </p:nvPr>
        </p:nvSpPr>
        <p:spPr/>
        <p:txBody>
          <a:bodyPr/>
          <a:lstStyle/>
          <a:p>
            <a:r>
              <a:rPr lang="en-US" sz="4400" dirty="0">
                <a:latin typeface="Posterama Text Black (Headings)"/>
              </a:rPr>
              <a:t>Conclusion</a:t>
            </a:r>
          </a:p>
        </p:txBody>
      </p:sp>
      <p:sp>
        <p:nvSpPr>
          <p:cNvPr id="7" name="Text Placeholder 6">
            <a:extLst>
              <a:ext uri="{FF2B5EF4-FFF2-40B4-BE49-F238E27FC236}">
                <a16:creationId xmlns:a16="http://schemas.microsoft.com/office/drawing/2014/main" id="{70DFD472-5322-CAF6-AC40-338665937118}"/>
              </a:ext>
            </a:extLst>
          </p:cNvPr>
          <p:cNvSpPr>
            <a:spLocks noGrp="1"/>
          </p:cNvSpPr>
          <p:nvPr>
            <p:ph type="body" sz="quarter" idx="29"/>
          </p:nvPr>
        </p:nvSpPr>
        <p:spPr/>
        <p:txBody>
          <a:bodyPr/>
          <a:lstStyle/>
          <a:p>
            <a:r>
              <a:rPr lang="en-US" sz="1600" b="0" i="0" dirty="0">
                <a:solidFill>
                  <a:srgbClr val="ECECEC"/>
                </a:solidFill>
                <a:effectLst/>
                <a:latin typeface="Söhne"/>
              </a:rPr>
              <a:t>This project demonstrates the effectiveness of machine learning in predicting credit loan defaults and highlights the importance of factors such as credit score and debt-to-income ratio in determining credit risk. By leveraging machine learning models, financial institutions can make more informed decisions and mitigate the risk of loan defaults.</a:t>
            </a:r>
            <a:endParaRPr lang="en-US" sz="1600" dirty="0"/>
          </a:p>
        </p:txBody>
      </p:sp>
    </p:spTree>
    <p:extLst>
      <p:ext uri="{BB962C8B-B14F-4D97-AF65-F5344CB8AC3E}">
        <p14:creationId xmlns:p14="http://schemas.microsoft.com/office/powerpoint/2010/main" val="40395244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descr="A person in a graduation cap and gown&#10;&#10;Description automatically generated">
            <a:extLst>
              <a:ext uri="{FF2B5EF4-FFF2-40B4-BE49-F238E27FC236}">
                <a16:creationId xmlns:a16="http://schemas.microsoft.com/office/drawing/2014/main" id="{BCF47BFD-BC91-E82E-430B-1E83D8A0D602}"/>
              </a:ext>
            </a:extLst>
          </p:cNvPr>
          <p:cNvPicPr>
            <a:picLocks noGrp="1" noChangeAspect="1"/>
          </p:cNvPicPr>
          <p:nvPr>
            <p:ph type="pic" sz="quarter" idx="48"/>
          </p:nvPr>
        </p:nvPicPr>
        <p:blipFill>
          <a:blip r:embed="rId3"/>
          <a:srcRect t="6061" b="6061"/>
          <a:stretch>
            <a:fillRect/>
          </a:stretch>
        </p:blipFill>
        <p:spPr>
          <a:ln w="28575">
            <a:solidFill>
              <a:srgbClr val="D6E0EB"/>
            </a:solidFill>
          </a:ln>
        </p:spPr>
      </p:pic>
      <p:pic>
        <p:nvPicPr>
          <p:cNvPr id="19" name="Picture Placeholder 18" descr="A person standing in front of a window&#10;&#10;Description automatically generated">
            <a:extLst>
              <a:ext uri="{FF2B5EF4-FFF2-40B4-BE49-F238E27FC236}">
                <a16:creationId xmlns:a16="http://schemas.microsoft.com/office/drawing/2014/main" id="{8B672F6E-DA9C-46C9-D02E-995F033A22BA}"/>
              </a:ext>
            </a:extLst>
          </p:cNvPr>
          <p:cNvPicPr>
            <a:picLocks noGrp="1" noChangeAspect="1"/>
          </p:cNvPicPr>
          <p:nvPr>
            <p:ph type="pic" sz="quarter" idx="49"/>
          </p:nvPr>
        </p:nvPicPr>
        <p:blipFill>
          <a:blip r:embed="rId4"/>
          <a:srcRect t="10844" b="10844"/>
          <a:stretch>
            <a:fillRect/>
          </a:stretch>
        </p:blipFill>
        <p:spPr>
          <a:ln w="28575">
            <a:solidFill>
              <a:srgbClr val="98432A"/>
            </a:solidFill>
          </a:ln>
        </p:spPr>
      </p:pic>
      <p:pic>
        <p:nvPicPr>
          <p:cNvPr id="26" name="Picture Placeholder 25">
            <a:extLst>
              <a:ext uri="{FF2B5EF4-FFF2-40B4-BE49-F238E27FC236}">
                <a16:creationId xmlns:a16="http://schemas.microsoft.com/office/drawing/2014/main" id="{EFD17754-5622-ECD0-CCAF-11DE419557B2}"/>
              </a:ext>
            </a:extLst>
          </p:cNvPr>
          <p:cNvPicPr>
            <a:picLocks noGrp="1" noChangeAspect="1"/>
          </p:cNvPicPr>
          <p:nvPr>
            <p:ph type="pic" sz="quarter" idx="50"/>
          </p:nvPr>
        </p:nvPicPr>
        <p:blipFill>
          <a:blip r:embed="rId5"/>
          <a:srcRect l="7331" r="7331"/>
          <a:stretch/>
        </p:blipFill>
        <p:spPr>
          <a:ln w="28575">
            <a:solidFill>
              <a:srgbClr val="B83903"/>
            </a:solidFill>
          </a:ln>
        </p:spPr>
      </p:pic>
      <p:pic>
        <p:nvPicPr>
          <p:cNvPr id="23" name="Picture Placeholder 22" descr="A person in a graduation cap and gown holding a paper&#10;&#10;Description automatically generated">
            <a:extLst>
              <a:ext uri="{FF2B5EF4-FFF2-40B4-BE49-F238E27FC236}">
                <a16:creationId xmlns:a16="http://schemas.microsoft.com/office/drawing/2014/main" id="{D283DCAB-B690-0372-209A-B148122293D9}"/>
              </a:ext>
            </a:extLst>
          </p:cNvPr>
          <p:cNvPicPr>
            <a:picLocks noGrp="1" noChangeAspect="1"/>
          </p:cNvPicPr>
          <p:nvPr>
            <p:ph type="pic" sz="quarter" idx="51"/>
          </p:nvPr>
        </p:nvPicPr>
        <p:blipFill>
          <a:blip r:embed="rId6"/>
          <a:srcRect l="12069" r="12069"/>
          <a:stretch>
            <a:fillRect/>
          </a:stretch>
        </p:blipFill>
        <p:spPr>
          <a:ln w="28575">
            <a:solidFill>
              <a:srgbClr val="AEC2D8"/>
            </a:solidFill>
          </a:ln>
        </p:spPr>
      </p:pic>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F253E"/>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2. Default Factors </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p:txBody>
          <a:bodyPr/>
          <a:lstStyle/>
          <a:p>
            <a:r>
              <a:rPr lang="en-US" dirty="0"/>
              <a:t>3. Machine Learning</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p:txBody>
          <a:bodyPr/>
          <a:lstStyle/>
          <a:p>
            <a:r>
              <a:rPr lang="en-US" dirty="0"/>
              <a:t>4. Summary</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5. Conclusion</a:t>
            </a:r>
          </a:p>
        </p:txBody>
      </p:sp>
      <p:sp>
        <p:nvSpPr>
          <p:cNvPr id="20" name="Footer Placeholder 19">
            <a:extLst>
              <a:ext uri="{FF2B5EF4-FFF2-40B4-BE49-F238E27FC236}">
                <a16:creationId xmlns:a16="http://schemas.microsoft.com/office/drawing/2014/main" id="{1664F554-8F3F-2148-FE86-1FE8F66B856B}"/>
              </a:ext>
            </a:extLst>
          </p:cNvPr>
          <p:cNvSpPr>
            <a:spLocks noGrp="1"/>
          </p:cNvSpPr>
          <p:nvPr>
            <p:ph type="ftr" sz="quarter" idx="33"/>
          </p:nvPr>
        </p:nvSpPr>
        <p:spPr/>
        <p:txBody>
          <a:bodyPr/>
          <a:lstStyle/>
          <a:p>
            <a:r>
              <a:rPr lang="en-US" noProof="0" dirty="0"/>
              <a:t>Credit Loan Defaults</a:t>
            </a:r>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446CC6CC-33D7-4181-9969-72896FDB1901}"/>
              </a:ext>
            </a:extLst>
          </p:cNvPr>
          <p:cNvSpPr>
            <a:spLocks noGrp="1"/>
          </p:cNvSpPr>
          <p:nvPr>
            <p:ph type="title"/>
          </p:nvPr>
        </p:nvSpPr>
        <p:spPr>
          <a:xfrm>
            <a:off x="838200" y="342120"/>
            <a:ext cx="10515600" cy="1325563"/>
          </a:xfrm>
        </p:spPr>
        <p:txBody>
          <a:bodyPr/>
          <a:lstStyle/>
          <a:p>
            <a:r>
              <a:rPr lang="en-US" sz="4800" dirty="0"/>
              <a:t>Meet our team</a:t>
            </a:r>
          </a:p>
        </p:txBody>
      </p:sp>
      <p:pic>
        <p:nvPicPr>
          <p:cNvPr id="52" name="Picture Placeholder 51">
            <a:extLst>
              <a:ext uri="{FF2B5EF4-FFF2-40B4-BE49-F238E27FC236}">
                <a16:creationId xmlns:a16="http://schemas.microsoft.com/office/drawing/2014/main" id="{6FA36B7F-14F3-90DF-9E76-191C5C5FAC68}"/>
              </a:ext>
            </a:extLst>
          </p:cNvPr>
          <p:cNvPicPr>
            <a:picLocks noGrp="1"/>
          </p:cNvPicPr>
          <p:nvPr>
            <p:ph type="pic" sz="quarter" idx="49"/>
          </p:nvPr>
        </p:nvPicPr>
        <p:blipFill>
          <a:blip r:embed="rId3"/>
          <a:srcRect/>
          <a:stretch/>
        </p:blipFill>
        <p:spPr>
          <a:xfrm>
            <a:off x="2894285" y="1667683"/>
            <a:ext cx="3459623" cy="2430888"/>
          </a:xfrm>
          <a:ln w="57150">
            <a:solidFill>
              <a:srgbClr val="D6E0EB"/>
            </a:solidFill>
          </a:ln>
        </p:spPr>
      </p:pic>
      <p:sp>
        <p:nvSpPr>
          <p:cNvPr id="9" name="Text Placeholder 8">
            <a:extLst>
              <a:ext uri="{FF2B5EF4-FFF2-40B4-BE49-F238E27FC236}">
                <a16:creationId xmlns:a16="http://schemas.microsoft.com/office/drawing/2014/main" id="{2C77216C-99F2-F20D-361E-FC77B2A1C2D5}"/>
              </a:ext>
            </a:extLst>
          </p:cNvPr>
          <p:cNvSpPr>
            <a:spLocks noGrp="1"/>
          </p:cNvSpPr>
          <p:nvPr>
            <p:ph type="body" sz="quarter" idx="54"/>
          </p:nvPr>
        </p:nvSpPr>
        <p:spPr>
          <a:xfrm>
            <a:off x="3406650" y="4066082"/>
            <a:ext cx="2098039" cy="506399"/>
          </a:xfrm>
        </p:spPr>
        <p:txBody>
          <a:bodyPr/>
          <a:lstStyle/>
          <a:p>
            <a:r>
              <a:rPr lang="en-US" dirty="0"/>
              <a:t>Jennifer Melendez</a:t>
            </a:r>
          </a:p>
        </p:txBody>
      </p:sp>
      <p:pic>
        <p:nvPicPr>
          <p:cNvPr id="49" name="Picture Placeholder 48">
            <a:extLst>
              <a:ext uri="{FF2B5EF4-FFF2-40B4-BE49-F238E27FC236}">
                <a16:creationId xmlns:a16="http://schemas.microsoft.com/office/drawing/2014/main" id="{554A63EA-7896-2DED-D661-BA5C81B77241}"/>
              </a:ext>
            </a:extLst>
          </p:cNvPr>
          <p:cNvPicPr>
            <a:picLocks noGrp="1" noChangeAspect="1"/>
          </p:cNvPicPr>
          <p:nvPr>
            <p:ph type="pic" sz="quarter" idx="50"/>
          </p:nvPr>
        </p:nvPicPr>
        <p:blipFill>
          <a:blip r:embed="rId4"/>
          <a:srcRect/>
          <a:stretch/>
        </p:blipFill>
        <p:spPr>
          <a:xfrm>
            <a:off x="5959918" y="2668468"/>
            <a:ext cx="2933011" cy="2603695"/>
          </a:xfrm>
          <a:ln w="57150">
            <a:solidFill>
              <a:srgbClr val="98432A"/>
            </a:solidFill>
          </a:ln>
        </p:spPr>
      </p:pic>
      <p:sp>
        <p:nvSpPr>
          <p:cNvPr id="22" name="Text Placeholder 21">
            <a:extLst>
              <a:ext uri="{FF2B5EF4-FFF2-40B4-BE49-F238E27FC236}">
                <a16:creationId xmlns:a16="http://schemas.microsoft.com/office/drawing/2014/main" id="{A386226D-550B-455D-862A-19F0F7E85FDF}"/>
              </a:ext>
            </a:extLst>
          </p:cNvPr>
          <p:cNvSpPr>
            <a:spLocks noGrp="1"/>
          </p:cNvSpPr>
          <p:nvPr>
            <p:ph type="body" sz="quarter" idx="52"/>
          </p:nvPr>
        </p:nvSpPr>
        <p:spPr>
          <a:xfrm>
            <a:off x="6414596" y="5279979"/>
            <a:ext cx="2098039" cy="506399"/>
          </a:xfrm>
        </p:spPr>
        <p:txBody>
          <a:bodyPr/>
          <a:lstStyle/>
          <a:p>
            <a:r>
              <a:rPr lang="en-US" dirty="0"/>
              <a:t>Rocio Cantu</a:t>
            </a:r>
          </a:p>
        </p:txBody>
      </p:sp>
      <p:pic>
        <p:nvPicPr>
          <p:cNvPr id="46" name="Picture Placeholder 45">
            <a:extLst>
              <a:ext uri="{FF2B5EF4-FFF2-40B4-BE49-F238E27FC236}">
                <a16:creationId xmlns:a16="http://schemas.microsoft.com/office/drawing/2014/main" id="{51777469-AD50-4BAD-6B31-B56D669485CE}"/>
              </a:ext>
            </a:extLst>
          </p:cNvPr>
          <p:cNvPicPr>
            <a:picLocks noGrp="1" noChangeAspect="1"/>
          </p:cNvPicPr>
          <p:nvPr>
            <p:ph type="pic" sz="quarter" idx="51"/>
          </p:nvPr>
        </p:nvPicPr>
        <p:blipFill>
          <a:blip r:embed="rId5"/>
          <a:srcRect/>
          <a:stretch/>
        </p:blipFill>
        <p:spPr>
          <a:xfrm>
            <a:off x="8409993" y="1556442"/>
            <a:ext cx="2718460" cy="2413233"/>
          </a:xfrm>
          <a:ln w="57150">
            <a:solidFill>
              <a:srgbClr val="B83903"/>
            </a:solidFill>
          </a:ln>
        </p:spPr>
      </p:pic>
      <p:sp>
        <p:nvSpPr>
          <p:cNvPr id="26" name="Text Placeholder 25">
            <a:extLst>
              <a:ext uri="{FF2B5EF4-FFF2-40B4-BE49-F238E27FC236}">
                <a16:creationId xmlns:a16="http://schemas.microsoft.com/office/drawing/2014/main" id="{D32E8129-4557-FB4F-128A-16770815B5B8}"/>
              </a:ext>
            </a:extLst>
          </p:cNvPr>
          <p:cNvSpPr>
            <a:spLocks noGrp="1"/>
          </p:cNvSpPr>
          <p:nvPr>
            <p:ph type="body" sz="quarter" idx="56"/>
          </p:nvPr>
        </p:nvSpPr>
        <p:spPr>
          <a:xfrm>
            <a:off x="8635339" y="3978131"/>
            <a:ext cx="2098039" cy="506399"/>
          </a:xfrm>
        </p:spPr>
        <p:txBody>
          <a:bodyPr/>
          <a:lstStyle/>
          <a:p>
            <a:r>
              <a:rPr lang="en-US" dirty="0"/>
              <a:t>Johnny Truong</a:t>
            </a:r>
          </a:p>
        </p:txBody>
      </p:sp>
      <p:sp>
        <p:nvSpPr>
          <p:cNvPr id="6" name="Footer Placeholder 5">
            <a:extLst>
              <a:ext uri="{FF2B5EF4-FFF2-40B4-BE49-F238E27FC236}">
                <a16:creationId xmlns:a16="http://schemas.microsoft.com/office/drawing/2014/main" id="{CFCEC6B0-3600-28A0-E10B-B1F4C99B1E33}"/>
              </a:ext>
            </a:extLst>
          </p:cNvPr>
          <p:cNvSpPr>
            <a:spLocks noGrp="1"/>
          </p:cNvSpPr>
          <p:nvPr>
            <p:ph type="ftr" sz="quarter" idx="58"/>
          </p:nvPr>
        </p:nvSpPr>
        <p:spPr/>
        <p:txBody>
          <a:bodyPr/>
          <a:lstStyle/>
          <a:p>
            <a:r>
              <a:rPr lang="en-US" noProof="0" dirty="0"/>
              <a:t>Credit Loan Defaults</a:t>
            </a:r>
          </a:p>
        </p:txBody>
      </p:sp>
      <p:pic>
        <p:nvPicPr>
          <p:cNvPr id="55" name="Picture Placeholder 54">
            <a:extLst>
              <a:ext uri="{FF2B5EF4-FFF2-40B4-BE49-F238E27FC236}">
                <a16:creationId xmlns:a16="http://schemas.microsoft.com/office/drawing/2014/main" id="{4B0A05F6-A265-D617-87EB-C8B6D39D74EB}"/>
              </a:ext>
            </a:extLst>
          </p:cNvPr>
          <p:cNvPicPr>
            <a:picLocks noGrp="1" noChangeAspect="1"/>
          </p:cNvPicPr>
          <p:nvPr>
            <p:ph type="pic" sz="quarter" idx="48"/>
          </p:nvPr>
        </p:nvPicPr>
        <p:blipFill>
          <a:blip r:embed="rId6"/>
          <a:srcRect/>
          <a:stretch/>
        </p:blipFill>
        <p:spPr>
          <a:xfrm>
            <a:off x="400853" y="2468072"/>
            <a:ext cx="2840444" cy="2791865"/>
          </a:xfrm>
          <a:ln w="57150">
            <a:solidFill>
              <a:srgbClr val="446992"/>
            </a:solidFill>
          </a:ln>
        </p:spPr>
      </p:pic>
      <p:sp>
        <p:nvSpPr>
          <p:cNvPr id="3" name="Text Placeholder 2">
            <a:extLst>
              <a:ext uri="{FF2B5EF4-FFF2-40B4-BE49-F238E27FC236}">
                <a16:creationId xmlns:a16="http://schemas.microsoft.com/office/drawing/2014/main" id="{DB6BD53F-D255-3797-F9DC-749DBF8EDF8B}"/>
              </a:ext>
            </a:extLst>
          </p:cNvPr>
          <p:cNvSpPr>
            <a:spLocks noGrp="1"/>
          </p:cNvSpPr>
          <p:nvPr>
            <p:ph type="body" sz="quarter" idx="27"/>
          </p:nvPr>
        </p:nvSpPr>
        <p:spPr>
          <a:xfrm>
            <a:off x="784198" y="5259937"/>
            <a:ext cx="2098039" cy="506399"/>
          </a:xfrm>
        </p:spPr>
        <p:txBody>
          <a:bodyPr/>
          <a:lstStyle/>
          <a:p>
            <a:r>
              <a:rPr lang="en-US" dirty="0"/>
              <a:t>Manal Bayoumi</a:t>
            </a:r>
          </a:p>
        </p:txBody>
      </p:sp>
      <p:sp>
        <p:nvSpPr>
          <p:cNvPr id="17" name="Slide Number Placeholder 13">
            <a:extLst>
              <a:ext uri="{FF2B5EF4-FFF2-40B4-BE49-F238E27FC236}">
                <a16:creationId xmlns:a16="http://schemas.microsoft.com/office/drawing/2014/main" id="{9A322C9A-4C29-F80C-A85F-70A864549ADA}"/>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3</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2107888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D4C6C"/>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5117162"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4" y="3233660"/>
            <a:ext cx="4260180" cy="1294530"/>
          </a:xfrm>
        </p:spPr>
        <p:txBody>
          <a:bodyPr/>
          <a:lstStyle/>
          <a:p>
            <a:r>
              <a:rPr lang="en-US" sz="1600" b="0" i="0" dirty="0">
                <a:solidFill>
                  <a:srgbClr val="ECECEC"/>
                </a:solidFill>
                <a:effectLst/>
                <a:latin typeface="Söhne"/>
              </a:rPr>
              <a:t>In this presentation, we'll explore the key concepts behind credit loan defaults, understand factors that affect defaulting, and discuss their implications for the financial sector. By the end of this presentation, you'll have a deeper understanding of how machine learning is reshaping the landscape of credit risk assessment and its impact on the financial industry. Let's dive in.</a:t>
            </a:r>
            <a:endParaRPr lang="en-US" sz="1200" dirty="0"/>
          </a:p>
          <a:p>
            <a:endParaRPr lang="en-US" dirty="0"/>
          </a:p>
        </p:txBody>
      </p:sp>
      <p:sp>
        <p:nvSpPr>
          <p:cNvPr id="18" name="Footer Placeholder 17">
            <a:extLst>
              <a:ext uri="{FF2B5EF4-FFF2-40B4-BE49-F238E27FC236}">
                <a16:creationId xmlns:a16="http://schemas.microsoft.com/office/drawing/2014/main" id="{59AC624B-4FD9-E308-F182-08902D49A82B}"/>
              </a:ext>
            </a:extLst>
          </p:cNvPr>
          <p:cNvSpPr>
            <a:spLocks noGrp="1"/>
          </p:cNvSpPr>
          <p:nvPr>
            <p:ph type="ftr" sz="quarter" idx="52"/>
          </p:nvPr>
        </p:nvSpPr>
        <p:spPr>
          <a:xfrm>
            <a:off x="484632" y="6217920"/>
            <a:ext cx="4114800" cy="365125"/>
          </a:xfrm>
        </p:spPr>
        <p:txBody>
          <a:bodyPr/>
          <a:lstStyle/>
          <a:p>
            <a:r>
              <a:rPr lang="en-US" noProof="0" dirty="0"/>
              <a:t>Credit Loan Defaults</a:t>
            </a:r>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3">
            <a:duotone>
              <a:schemeClr val="accent5">
                <a:shade val="45000"/>
                <a:satMod val="135000"/>
              </a:schemeClr>
              <a:prstClr val="white"/>
            </a:duotone>
          </a:blip>
          <a:srcRect l="14748" r="14748"/>
          <a:stretch/>
        </p:blipFill>
        <p:spPr>
          <a:xfrm>
            <a:off x="5725719" y="-20618"/>
            <a:ext cx="6466281" cy="6878618"/>
          </a:xfrm>
          <a:ln w="28575">
            <a:solidFill>
              <a:srgbClr val="98432A"/>
            </a:solidFill>
          </a:ln>
          <a:effectLst>
            <a:outerShdw dir="5400000" algn="ctr" rotWithShape="0">
              <a:srgbClr val="000000">
                <a:alpha val="43137"/>
              </a:srgbClr>
            </a:outerShdw>
            <a:softEdge rad="0"/>
          </a:effectLst>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dirty="0">
              <a:ln>
                <a:noFill/>
              </a:ln>
              <a:solidFill>
                <a:srgbClr val="F7D952"/>
              </a:solidFill>
              <a:effectLst/>
              <a:uLnTx/>
              <a:uFillTx/>
              <a:latin typeface="Posterama Text SemiBold"/>
              <a:ea typeface="+mn-ea"/>
              <a:cs typeface="+mn-cs"/>
            </a:endParaRPr>
          </a:p>
        </p:txBody>
      </p:sp>
      <p:sp>
        <p:nvSpPr>
          <p:cNvPr id="9" name="Slide Number Placeholder 13">
            <a:extLst>
              <a:ext uri="{FF2B5EF4-FFF2-40B4-BE49-F238E27FC236}">
                <a16:creationId xmlns:a16="http://schemas.microsoft.com/office/drawing/2014/main" id="{D246665A-6901-3F62-340A-A95E775ACA48}"/>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4</a:t>
            </a:fld>
            <a:endParaRPr kumimoji="0" lang="en-US" altLang="zh-CN" sz="1200" u="none" strike="noStrike" kern="1200" cap="none" spc="0" normalizeH="0" baseline="0" dirty="0">
              <a:ln>
                <a:noFill/>
              </a:ln>
              <a:solidFill>
                <a:schemeClr val="bg1"/>
              </a:solidFill>
              <a:effectLst/>
              <a:uLnTx/>
              <a:uFillTx/>
            </a:endParaRPr>
          </a:p>
        </p:txBody>
      </p:sp>
    </p:spTree>
    <p:extLst>
      <p:ext uri="{BB962C8B-B14F-4D97-AF65-F5344CB8AC3E}">
        <p14:creationId xmlns:p14="http://schemas.microsoft.com/office/powerpoint/2010/main" val="77554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A385E45-921E-61F9-D197-1994B9D2D7A5}"/>
              </a:ext>
            </a:extLst>
          </p:cNvPr>
          <p:cNvSpPr>
            <a:spLocks noGrp="1"/>
          </p:cNvSpPr>
          <p:nvPr>
            <p:ph type="body" sz="quarter" idx="27"/>
          </p:nvPr>
        </p:nvSpPr>
        <p:spPr>
          <a:xfrm>
            <a:off x="5271604" y="1241206"/>
            <a:ext cx="5162709" cy="420683"/>
          </a:xfrm>
        </p:spPr>
        <p:txBody>
          <a:bodyPr/>
          <a:lstStyle/>
          <a:p>
            <a:r>
              <a:rPr lang="en-US" sz="2800" dirty="0"/>
              <a:t>Before Cleaning:</a:t>
            </a:r>
          </a:p>
        </p:txBody>
      </p:sp>
      <p:sp>
        <p:nvSpPr>
          <p:cNvPr id="3" name="Text Placeholder 2">
            <a:extLst>
              <a:ext uri="{FF2B5EF4-FFF2-40B4-BE49-F238E27FC236}">
                <a16:creationId xmlns:a16="http://schemas.microsoft.com/office/drawing/2014/main" id="{2ADB200E-B67D-786C-5BBD-2E094F45BF0B}"/>
              </a:ext>
            </a:extLst>
          </p:cNvPr>
          <p:cNvSpPr>
            <a:spLocks noGrp="1"/>
          </p:cNvSpPr>
          <p:nvPr>
            <p:ph type="body" sz="quarter" idx="28"/>
          </p:nvPr>
        </p:nvSpPr>
        <p:spPr>
          <a:xfrm>
            <a:off x="5271605" y="1787027"/>
            <a:ext cx="5162709" cy="1506166"/>
          </a:xfrm>
        </p:spPr>
        <p:txBody>
          <a:bodyPr/>
          <a:lstStyle/>
          <a:p>
            <a:r>
              <a:rPr lang="en-US" sz="2000" dirty="0"/>
              <a:t>At the beginning, the data had about 25 columns and about 30,000 rows. </a:t>
            </a:r>
          </a:p>
        </p:txBody>
      </p:sp>
      <p:sp>
        <p:nvSpPr>
          <p:cNvPr id="4" name="Text Placeholder 3">
            <a:extLst>
              <a:ext uri="{FF2B5EF4-FFF2-40B4-BE49-F238E27FC236}">
                <a16:creationId xmlns:a16="http://schemas.microsoft.com/office/drawing/2014/main" id="{54ADD1DC-96F3-3199-BD67-F2B2594A7937}"/>
              </a:ext>
            </a:extLst>
          </p:cNvPr>
          <p:cNvSpPr>
            <a:spLocks noGrp="1"/>
          </p:cNvSpPr>
          <p:nvPr>
            <p:ph type="body" sz="quarter" idx="29"/>
          </p:nvPr>
        </p:nvSpPr>
        <p:spPr>
          <a:xfrm>
            <a:off x="5271605" y="3606931"/>
            <a:ext cx="5162709" cy="529966"/>
          </a:xfrm>
        </p:spPr>
        <p:txBody>
          <a:bodyPr/>
          <a:lstStyle/>
          <a:p>
            <a:r>
              <a:rPr lang="en-US" sz="2800" dirty="0"/>
              <a:t>After Cleaning:</a:t>
            </a:r>
          </a:p>
        </p:txBody>
      </p:sp>
      <p:sp>
        <p:nvSpPr>
          <p:cNvPr id="6" name="Text Placeholder 5">
            <a:extLst>
              <a:ext uri="{FF2B5EF4-FFF2-40B4-BE49-F238E27FC236}">
                <a16:creationId xmlns:a16="http://schemas.microsoft.com/office/drawing/2014/main" id="{A8119C8C-EAF2-25CB-DE7A-D90511FD4C78}"/>
              </a:ext>
            </a:extLst>
          </p:cNvPr>
          <p:cNvSpPr>
            <a:spLocks noGrp="1"/>
          </p:cNvSpPr>
          <p:nvPr>
            <p:ph type="body" sz="quarter" idx="34"/>
          </p:nvPr>
        </p:nvSpPr>
        <p:spPr>
          <a:xfrm>
            <a:off x="5271605" y="4228663"/>
            <a:ext cx="5162709" cy="1177789"/>
          </a:xfrm>
        </p:spPr>
        <p:txBody>
          <a:bodyPr/>
          <a:lstStyle/>
          <a:p>
            <a:r>
              <a:rPr lang="en-US" sz="2000" dirty="0"/>
              <a:t>Afterwards, the data has 18 columns and 30,000 rows.</a:t>
            </a:r>
          </a:p>
          <a:p>
            <a:r>
              <a:rPr lang="en-US" sz="2000" dirty="0"/>
              <a:t>We also removed duplicate cells and outliers. </a:t>
            </a:r>
          </a:p>
        </p:txBody>
      </p:sp>
      <p:sp>
        <p:nvSpPr>
          <p:cNvPr id="8" name="Title 7">
            <a:extLst>
              <a:ext uri="{FF2B5EF4-FFF2-40B4-BE49-F238E27FC236}">
                <a16:creationId xmlns:a16="http://schemas.microsoft.com/office/drawing/2014/main" id="{DC35F372-10B3-F7C1-FA75-5F24262CCDDC}"/>
              </a:ext>
            </a:extLst>
          </p:cNvPr>
          <p:cNvSpPr>
            <a:spLocks noGrp="1"/>
          </p:cNvSpPr>
          <p:nvPr>
            <p:ph type="title"/>
          </p:nvPr>
        </p:nvSpPr>
        <p:spPr>
          <a:xfrm>
            <a:off x="1547693" y="795010"/>
            <a:ext cx="2789175" cy="1348118"/>
          </a:xfrm>
        </p:spPr>
        <p:txBody>
          <a:bodyPr/>
          <a:lstStyle/>
          <a:p>
            <a:r>
              <a:rPr lang="en-US" sz="4800" dirty="0"/>
              <a:t>Data Cleaning:</a:t>
            </a:r>
          </a:p>
        </p:txBody>
      </p:sp>
      <p:sp>
        <p:nvSpPr>
          <p:cNvPr id="12" name="Arrow: Down 11">
            <a:extLst>
              <a:ext uri="{FF2B5EF4-FFF2-40B4-BE49-F238E27FC236}">
                <a16:creationId xmlns:a16="http://schemas.microsoft.com/office/drawing/2014/main" id="{81D1E3E8-61E6-0AB2-06C3-EA605FF365B9}"/>
              </a:ext>
            </a:extLst>
          </p:cNvPr>
          <p:cNvSpPr/>
          <p:nvPr/>
        </p:nvSpPr>
        <p:spPr>
          <a:xfrm>
            <a:off x="7578638" y="2629337"/>
            <a:ext cx="548640" cy="833846"/>
          </a:xfrm>
          <a:prstGeom prst="downArrow">
            <a:avLst/>
          </a:prstGeom>
          <a:ln w="28575">
            <a:solidFill>
              <a:srgbClr val="D6E0E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n w="57150">
                <a:solidFill>
                  <a:srgbClr val="D6E0EB"/>
                </a:solidFill>
              </a:ln>
            </a:endParaRPr>
          </a:p>
        </p:txBody>
      </p:sp>
    </p:spTree>
    <p:extLst>
      <p:ext uri="{BB962C8B-B14F-4D97-AF65-F5344CB8AC3E}">
        <p14:creationId xmlns:p14="http://schemas.microsoft.com/office/powerpoint/2010/main" val="1779079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EB29D-85FD-BC55-D72F-4877D886B060}"/>
              </a:ext>
            </a:extLst>
          </p:cNvPr>
          <p:cNvSpPr>
            <a:spLocks noGrp="1"/>
          </p:cNvSpPr>
          <p:nvPr>
            <p:ph type="title"/>
          </p:nvPr>
        </p:nvSpPr>
        <p:spPr>
          <a:xfrm>
            <a:off x="5794279" y="488949"/>
            <a:ext cx="4518122" cy="1688906"/>
          </a:xfrm>
        </p:spPr>
        <p:txBody>
          <a:bodyPr/>
          <a:lstStyle/>
          <a:p>
            <a:r>
              <a:rPr lang="en-US" sz="4400" dirty="0">
                <a:latin typeface="Posterama Text Black (Headings)"/>
              </a:rPr>
              <a:t>Research Questions:</a:t>
            </a:r>
          </a:p>
        </p:txBody>
      </p:sp>
      <p:sp>
        <p:nvSpPr>
          <p:cNvPr id="3" name="Text Placeholder 2">
            <a:extLst>
              <a:ext uri="{FF2B5EF4-FFF2-40B4-BE49-F238E27FC236}">
                <a16:creationId xmlns:a16="http://schemas.microsoft.com/office/drawing/2014/main" id="{26497C64-35E7-21F4-8D2A-65A462143741}"/>
              </a:ext>
            </a:extLst>
          </p:cNvPr>
          <p:cNvSpPr>
            <a:spLocks noGrp="1"/>
          </p:cNvSpPr>
          <p:nvPr>
            <p:ph type="body" sz="quarter" idx="29"/>
          </p:nvPr>
        </p:nvSpPr>
        <p:spPr>
          <a:xfrm>
            <a:off x="5794279" y="2455817"/>
            <a:ext cx="4876801" cy="3030382"/>
          </a:xfrm>
          <a:noFill/>
          <a:ln w="38100">
            <a:noFill/>
          </a:ln>
        </p:spPr>
        <p:txBody>
          <a:bodyPr/>
          <a:lstStyle/>
          <a:p>
            <a:pPr marL="342900" indent="-342900">
              <a:buFont typeface="Arial" panose="020B0604020202020204" pitchFamily="34" charset="0"/>
              <a:buChar char="•"/>
            </a:pPr>
            <a:r>
              <a:rPr lang="en-US" sz="2000" dirty="0">
                <a:solidFill>
                  <a:schemeClr val="bg1"/>
                </a:solidFill>
              </a:rPr>
              <a:t>Can we create a machine learning model that can accurately predict defaults?</a:t>
            </a:r>
          </a:p>
          <a:p>
            <a:pPr marL="285750" indent="-285750">
              <a:buFont typeface="Arial" panose="020B0604020202020204" pitchFamily="34" charset="0"/>
              <a:buChar char="•"/>
            </a:pPr>
            <a:r>
              <a:rPr lang="en-US" sz="2000" dirty="0">
                <a:solidFill>
                  <a:schemeClr val="bg1"/>
                </a:solidFill>
              </a:rPr>
              <a:t>Why do people default on their loans? </a:t>
            </a:r>
          </a:p>
          <a:p>
            <a:pPr marL="285750" indent="-285750">
              <a:buFont typeface="Arial" panose="020B0604020202020204" pitchFamily="34" charset="0"/>
              <a:buChar char="•"/>
            </a:pPr>
            <a:r>
              <a:rPr lang="en-US" sz="2000" dirty="0">
                <a:solidFill>
                  <a:schemeClr val="bg1"/>
                </a:solidFill>
              </a:rPr>
              <a:t>Is it Income level?</a:t>
            </a:r>
          </a:p>
          <a:p>
            <a:pPr marL="285750" indent="-285750">
              <a:buFont typeface="Arial" panose="020B0604020202020204" pitchFamily="34" charset="0"/>
              <a:buChar char="•"/>
            </a:pPr>
            <a:r>
              <a:rPr lang="en-US" sz="2000" dirty="0">
                <a:solidFill>
                  <a:schemeClr val="bg1"/>
                </a:solidFill>
              </a:rPr>
              <a:t>Level of education? </a:t>
            </a:r>
          </a:p>
          <a:p>
            <a:r>
              <a:rPr lang="en-US" sz="3200" dirty="0">
                <a:solidFill>
                  <a:srgbClr val="FF0000"/>
                </a:solidFill>
              </a:rPr>
              <a:t>  </a:t>
            </a:r>
            <a:r>
              <a:rPr lang="en-US" sz="3200" u="sng" dirty="0">
                <a:solidFill>
                  <a:srgbClr val="FF0000"/>
                </a:solidFill>
              </a:rPr>
              <a:t>AND WHY?!</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4" name="Footer Placeholder 3">
            <a:extLst>
              <a:ext uri="{FF2B5EF4-FFF2-40B4-BE49-F238E27FC236}">
                <a16:creationId xmlns:a16="http://schemas.microsoft.com/office/drawing/2014/main" id="{D7DC7152-DFB9-E309-B3D8-5BAB98B19E53}"/>
              </a:ext>
            </a:extLst>
          </p:cNvPr>
          <p:cNvSpPr>
            <a:spLocks noGrp="1"/>
          </p:cNvSpPr>
          <p:nvPr>
            <p:ph type="ftr" sz="quarter" idx="30"/>
          </p:nvPr>
        </p:nvSpPr>
        <p:spPr/>
        <p:txBody>
          <a:bodyPr/>
          <a:lstStyle/>
          <a:p>
            <a:r>
              <a:rPr lang="en-US" noProof="0" dirty="0"/>
              <a:t>Presentation Title</a:t>
            </a:r>
          </a:p>
        </p:txBody>
      </p:sp>
    </p:spTree>
    <p:extLst>
      <p:ext uri="{BB962C8B-B14F-4D97-AF65-F5344CB8AC3E}">
        <p14:creationId xmlns:p14="http://schemas.microsoft.com/office/powerpoint/2010/main" val="2687774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4C6EC6F6-F346-241D-C2AD-CEA21AF2E091}"/>
              </a:ext>
            </a:extLst>
          </p:cNvPr>
          <p:cNvSpPr>
            <a:spLocks noGrp="1"/>
          </p:cNvSpPr>
          <p:nvPr>
            <p:ph type="title"/>
          </p:nvPr>
        </p:nvSpPr>
        <p:spPr>
          <a:xfrm>
            <a:off x="559729" y="1398058"/>
            <a:ext cx="4871234" cy="2445401"/>
          </a:xfrm>
        </p:spPr>
        <p:txBody>
          <a:bodyPr/>
          <a:lstStyle/>
          <a:p>
            <a:r>
              <a:rPr lang="en-US" dirty="0"/>
              <a:t>Default Factors: Level of Education</a:t>
            </a:r>
          </a:p>
        </p:txBody>
      </p:sp>
      <p:sp>
        <p:nvSpPr>
          <p:cNvPr id="4" name="Footer Placeholder 3">
            <a:extLst>
              <a:ext uri="{FF2B5EF4-FFF2-40B4-BE49-F238E27FC236}">
                <a16:creationId xmlns:a16="http://schemas.microsoft.com/office/drawing/2014/main" id="{15D16185-55D3-A290-727A-4996BB9F0A9F}"/>
              </a:ext>
            </a:extLst>
          </p:cNvPr>
          <p:cNvSpPr>
            <a:spLocks noGrp="1"/>
          </p:cNvSpPr>
          <p:nvPr>
            <p:ph type="ftr" sz="quarter" idx="4294967295"/>
          </p:nvPr>
        </p:nvSpPr>
        <p:spPr>
          <a:xfrm>
            <a:off x="0" y="6218238"/>
            <a:ext cx="4114800" cy="365125"/>
          </a:xfrm>
        </p:spPr>
        <p:txBody>
          <a:bodyPr/>
          <a:lstStyle/>
          <a:p>
            <a:r>
              <a:rPr lang="en-US" noProof="0" dirty="0"/>
              <a:t>Credit Loan Defaults</a:t>
            </a:r>
          </a:p>
        </p:txBody>
      </p:sp>
      <p:sp>
        <p:nvSpPr>
          <p:cNvPr id="8" name="Slide Number Placeholder 13">
            <a:extLst>
              <a:ext uri="{FF2B5EF4-FFF2-40B4-BE49-F238E27FC236}">
                <a16:creationId xmlns:a16="http://schemas.microsoft.com/office/drawing/2014/main" id="{CFA8B549-5835-0C7F-9027-5D0D38A50DEB}"/>
              </a:ext>
            </a:extLst>
          </p:cNvPr>
          <p:cNvSpPr txBox="1">
            <a:spLocks/>
          </p:cNvSpPr>
          <p:nvPr/>
        </p:nvSpPr>
        <p:spPr>
          <a:xfrm>
            <a:off x="11194169" y="6215665"/>
            <a:ext cx="458592" cy="365125"/>
          </a:xfrm>
          <a:prstGeom prst="rect">
            <a:avLst/>
          </a:prstGeom>
        </p:spPr>
        <p:txBody>
          <a:bodyPr anchor="ctr"/>
          <a:lstStyle>
            <a:defPPr>
              <a:defRPr lang="zh-CN"/>
            </a:defPPr>
            <a:lvl1pPr marL="0" algn="ctr"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7FEACEE-25B4-4A2D-B147-27296E36371D}" type="slidenum">
              <a:rPr kumimoji="0" lang="en-US" altLang="zh-CN" sz="1200" u="none" strike="noStrike" kern="1200" cap="none" spc="0" normalizeH="0" baseline="0" smtClean="0">
                <a:ln>
                  <a:noFill/>
                </a:ln>
                <a:solidFill>
                  <a:schemeClr val="bg1"/>
                </a:solidFill>
                <a:effectLst/>
                <a:uLnTx/>
                <a:uFillTx/>
              </a:rPr>
              <a:pPr marL="0" marR="0" lvl="0" indent="0" algn="ctr" defTabSz="914400" rtl="0" eaLnBrk="1" fontAlgn="auto" latinLnBrk="0" hangingPunct="1">
                <a:lnSpc>
                  <a:spcPct val="100000"/>
                </a:lnSpc>
                <a:spcBef>
                  <a:spcPts val="0"/>
                </a:spcBef>
                <a:spcAft>
                  <a:spcPts val="0"/>
                </a:spcAft>
                <a:buClrTx/>
                <a:buSzTx/>
                <a:buFontTx/>
                <a:buNone/>
                <a:tabLst/>
                <a:defRPr/>
              </a:pPr>
              <a:t>7</a:t>
            </a:fld>
            <a:endParaRPr kumimoji="0" lang="en-US" altLang="zh-CN" sz="1200" u="none" strike="noStrike" kern="1200" cap="none" spc="0" normalizeH="0" baseline="0" dirty="0">
              <a:ln>
                <a:noFill/>
              </a:ln>
              <a:solidFill>
                <a:schemeClr val="bg1"/>
              </a:solidFill>
              <a:effectLst/>
              <a:uLnTx/>
              <a:uFillTx/>
            </a:endParaRPr>
          </a:p>
        </p:txBody>
      </p:sp>
      <p:pic>
        <p:nvPicPr>
          <p:cNvPr id="13" name="Picture 12" descr="A graph with blue bars&#10;&#10;Description automatically generated with medium confidence">
            <a:extLst>
              <a:ext uri="{FF2B5EF4-FFF2-40B4-BE49-F238E27FC236}">
                <a16:creationId xmlns:a16="http://schemas.microsoft.com/office/drawing/2014/main" id="{22899C7B-17AF-CFD2-C218-0EA75703C250}"/>
              </a:ext>
            </a:extLst>
          </p:cNvPr>
          <p:cNvPicPr>
            <a:picLocks noChangeAspect="1"/>
          </p:cNvPicPr>
          <p:nvPr/>
        </p:nvPicPr>
        <p:blipFill>
          <a:blip r:embed="rId3"/>
          <a:stretch>
            <a:fillRect/>
          </a:stretch>
        </p:blipFill>
        <p:spPr>
          <a:xfrm>
            <a:off x="5430963" y="419100"/>
            <a:ext cx="2681351" cy="6019800"/>
          </a:xfrm>
          <a:prstGeom prst="rect">
            <a:avLst/>
          </a:prstGeom>
          <a:ln w="76200">
            <a:solidFill>
              <a:srgbClr val="C95B3A"/>
            </a:solidFill>
          </a:ln>
        </p:spPr>
      </p:pic>
      <p:pic>
        <p:nvPicPr>
          <p:cNvPr id="16" name="Picture 15" descr="A graph of a bar&#10;&#10;Description automatically generated with medium confidence">
            <a:extLst>
              <a:ext uri="{FF2B5EF4-FFF2-40B4-BE49-F238E27FC236}">
                <a16:creationId xmlns:a16="http://schemas.microsoft.com/office/drawing/2014/main" id="{7C80A552-DABF-E70D-03AA-097B52CF2FB4}"/>
              </a:ext>
            </a:extLst>
          </p:cNvPr>
          <p:cNvPicPr>
            <a:picLocks noChangeAspect="1"/>
          </p:cNvPicPr>
          <p:nvPr/>
        </p:nvPicPr>
        <p:blipFill>
          <a:blip r:embed="rId4"/>
          <a:stretch>
            <a:fillRect/>
          </a:stretch>
        </p:blipFill>
        <p:spPr>
          <a:xfrm>
            <a:off x="8986034" y="419100"/>
            <a:ext cx="2501641" cy="6019800"/>
          </a:xfrm>
          <a:prstGeom prst="rect">
            <a:avLst/>
          </a:prstGeom>
          <a:ln w="76200">
            <a:solidFill>
              <a:srgbClr val="C95B3A"/>
            </a:solidFill>
          </a:ln>
        </p:spPr>
      </p:pic>
    </p:spTree>
    <p:extLst>
      <p:ext uri="{BB962C8B-B14F-4D97-AF65-F5344CB8AC3E}">
        <p14:creationId xmlns:p14="http://schemas.microsoft.com/office/powerpoint/2010/main" val="1640288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D4C6C"/>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96F0D0F-04D6-5BCB-CF4C-EC14E98C5503}"/>
              </a:ext>
            </a:extLst>
          </p:cNvPr>
          <p:cNvSpPr>
            <a:spLocks noGrp="1"/>
          </p:cNvSpPr>
          <p:nvPr>
            <p:ph type="body" sz="quarter" idx="29"/>
          </p:nvPr>
        </p:nvSpPr>
        <p:spPr>
          <a:xfrm>
            <a:off x="1178038" y="1001577"/>
            <a:ext cx="4917962" cy="2781986"/>
          </a:xfrm>
        </p:spPr>
        <p:txBody>
          <a:bodyPr/>
          <a:lstStyle/>
          <a:p>
            <a:r>
              <a:rPr lang="en-US" sz="4400" b="1" dirty="0">
                <a:solidFill>
                  <a:schemeClr val="bg1"/>
                </a:solidFill>
                <a:latin typeface="+mj-lt"/>
              </a:rPr>
              <a:t>Default Factors:</a:t>
            </a:r>
          </a:p>
          <a:p>
            <a:r>
              <a:rPr lang="en-US" sz="4400" b="1" dirty="0">
                <a:solidFill>
                  <a:schemeClr val="bg1"/>
                </a:solidFill>
                <a:latin typeface="+mj-lt"/>
              </a:rPr>
              <a:t>Income Levels</a:t>
            </a:r>
          </a:p>
        </p:txBody>
      </p:sp>
      <p:pic>
        <p:nvPicPr>
          <p:cNvPr id="11" name="Picture 10" descr="A graph of a bar chart&#10;&#10;Description automatically generated with medium confidence">
            <a:extLst>
              <a:ext uri="{FF2B5EF4-FFF2-40B4-BE49-F238E27FC236}">
                <a16:creationId xmlns:a16="http://schemas.microsoft.com/office/drawing/2014/main" id="{34056FA4-D9D5-139E-73FF-FD62342C9EB3}"/>
              </a:ext>
            </a:extLst>
          </p:cNvPr>
          <p:cNvPicPr>
            <a:picLocks noChangeAspect="1"/>
          </p:cNvPicPr>
          <p:nvPr/>
        </p:nvPicPr>
        <p:blipFill>
          <a:blip r:embed="rId2"/>
          <a:stretch>
            <a:fillRect/>
          </a:stretch>
        </p:blipFill>
        <p:spPr>
          <a:xfrm>
            <a:off x="7415764" y="345017"/>
            <a:ext cx="3162299" cy="6167966"/>
          </a:xfrm>
          <a:prstGeom prst="rect">
            <a:avLst/>
          </a:prstGeom>
          <a:ln w="76200">
            <a:solidFill>
              <a:srgbClr val="AEC2D8"/>
            </a:solidFill>
          </a:ln>
        </p:spPr>
      </p:pic>
      <p:sp>
        <p:nvSpPr>
          <p:cNvPr id="19" name="TextBox 18">
            <a:extLst>
              <a:ext uri="{FF2B5EF4-FFF2-40B4-BE49-F238E27FC236}">
                <a16:creationId xmlns:a16="http://schemas.microsoft.com/office/drawing/2014/main" id="{96ACD997-B1ED-4656-2F5B-A0A0CDE341EC}"/>
              </a:ext>
            </a:extLst>
          </p:cNvPr>
          <p:cNvSpPr txBox="1"/>
          <p:nvPr/>
        </p:nvSpPr>
        <p:spPr>
          <a:xfrm>
            <a:off x="1178038" y="3984173"/>
            <a:ext cx="4301412" cy="1200329"/>
          </a:xfrm>
          <a:prstGeom prst="rect">
            <a:avLst/>
          </a:prstGeom>
        </p:spPr>
        <p:txBody>
          <a:bodyPr wrap="square" rtlCol="0">
            <a:spAutoFit/>
          </a:bodyPr>
          <a:lstStyle/>
          <a:p>
            <a:pPr marL="0" indent="0">
              <a:lnSpc>
                <a:spcPct val="100000"/>
              </a:lnSpc>
              <a:spcBef>
                <a:spcPts val="0"/>
              </a:spcBef>
              <a:buFontTx/>
              <a:buNone/>
            </a:pPr>
            <a:r>
              <a:rPr lang="en-US" sz="1800" dirty="0">
                <a:solidFill>
                  <a:prstClr val="white"/>
                </a:solidFill>
                <a:latin typeface="Posterama" panose="020B0504020200020000" pitchFamily="34" charset="0"/>
                <a:ea typeface="微软雅黑"/>
                <a:cs typeface="Posterama" panose="020B0504020200020000" pitchFamily="34" charset="0"/>
              </a:rPr>
              <a:t>As seen in the previous slide, the level of education that defaults the most on their loans are those who have graduated from University. </a:t>
            </a:r>
          </a:p>
        </p:txBody>
      </p:sp>
    </p:spTree>
    <p:extLst>
      <p:ext uri="{BB962C8B-B14F-4D97-AF65-F5344CB8AC3E}">
        <p14:creationId xmlns:p14="http://schemas.microsoft.com/office/powerpoint/2010/main" val="34782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83091C-ED69-DF0B-7999-667BC67D07F9}"/>
              </a:ext>
            </a:extLst>
          </p:cNvPr>
          <p:cNvSpPr>
            <a:spLocks noGrp="1"/>
          </p:cNvSpPr>
          <p:nvPr>
            <p:ph type="title"/>
          </p:nvPr>
        </p:nvSpPr>
        <p:spPr>
          <a:xfrm>
            <a:off x="3568151" y="266623"/>
            <a:ext cx="5055698" cy="1325563"/>
          </a:xfrm>
        </p:spPr>
        <p:txBody>
          <a:bodyPr/>
          <a:lstStyle/>
          <a:p>
            <a:pPr algn="ctr"/>
            <a:r>
              <a:rPr lang="en-US" dirty="0"/>
              <a:t>Statistics</a:t>
            </a:r>
          </a:p>
        </p:txBody>
      </p:sp>
      <p:pic>
        <p:nvPicPr>
          <p:cNvPr id="9" name="Picture 8" descr="A screenshot of a table&#10;&#10;Description automatically generated">
            <a:extLst>
              <a:ext uri="{FF2B5EF4-FFF2-40B4-BE49-F238E27FC236}">
                <a16:creationId xmlns:a16="http://schemas.microsoft.com/office/drawing/2014/main" id="{17B25FEA-CEB7-0B3B-228F-622E69C2065F}"/>
              </a:ext>
            </a:extLst>
          </p:cNvPr>
          <p:cNvPicPr>
            <a:picLocks noChangeAspect="1"/>
          </p:cNvPicPr>
          <p:nvPr/>
        </p:nvPicPr>
        <p:blipFill>
          <a:blip r:embed="rId2"/>
          <a:stretch>
            <a:fillRect/>
          </a:stretch>
        </p:blipFill>
        <p:spPr>
          <a:xfrm>
            <a:off x="1464906" y="1738076"/>
            <a:ext cx="3935770" cy="3935770"/>
          </a:xfrm>
          <a:prstGeom prst="rect">
            <a:avLst/>
          </a:prstGeom>
          <a:ln w="76200">
            <a:solidFill>
              <a:srgbClr val="D6E0EB"/>
            </a:solidFill>
          </a:ln>
        </p:spPr>
      </p:pic>
      <p:pic>
        <p:nvPicPr>
          <p:cNvPr id="11" name="Picture 10" descr="A table with numbers and a few words&#10;&#10;Description automatically generated with medium confidence">
            <a:extLst>
              <a:ext uri="{FF2B5EF4-FFF2-40B4-BE49-F238E27FC236}">
                <a16:creationId xmlns:a16="http://schemas.microsoft.com/office/drawing/2014/main" id="{6A46D0F2-0FC0-36A6-77D1-70BCF3DAC333}"/>
              </a:ext>
            </a:extLst>
          </p:cNvPr>
          <p:cNvPicPr>
            <a:picLocks noChangeAspect="1"/>
          </p:cNvPicPr>
          <p:nvPr/>
        </p:nvPicPr>
        <p:blipFill>
          <a:blip r:embed="rId3"/>
          <a:stretch>
            <a:fillRect/>
          </a:stretch>
        </p:blipFill>
        <p:spPr>
          <a:xfrm>
            <a:off x="6688689" y="1738076"/>
            <a:ext cx="3891795" cy="3935770"/>
          </a:xfrm>
          <a:prstGeom prst="rect">
            <a:avLst/>
          </a:prstGeom>
          <a:ln w="76200">
            <a:solidFill>
              <a:srgbClr val="D6E0EB"/>
            </a:solidFill>
          </a:ln>
        </p:spPr>
      </p:pic>
    </p:spTree>
    <p:extLst>
      <p:ext uri="{BB962C8B-B14F-4D97-AF65-F5344CB8AC3E}">
        <p14:creationId xmlns:p14="http://schemas.microsoft.com/office/powerpoint/2010/main" val="2565529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a:themeElements>
    <a:clrScheme name="Custom 7">
      <a:dk1>
        <a:srgbClr val="000000"/>
      </a:dk1>
      <a:lt1>
        <a:srgbClr val="FFFFFF"/>
      </a:lt1>
      <a:dk2>
        <a:srgbClr val="0F253E"/>
      </a:dk2>
      <a:lt2>
        <a:srgbClr val="E7E6E6"/>
      </a:lt2>
      <a:accent1>
        <a:srgbClr val="4472C4"/>
      </a:accent1>
      <a:accent2>
        <a:srgbClr val="B83903"/>
      </a:accent2>
      <a:accent3>
        <a:srgbClr val="75262A"/>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Dark Presentation_win32_v5" id="{58BAEBF1-5D61-4C15-85CE-FF9951014D92}" vid="{276E4683-2F29-4A34-B0D2-95452F46AA5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14.png"/></Relationships>
</file>

<file path=ppt/webextensions/webextension1.xml><?xml version="1.0" encoding="utf-8"?>
<we:webextension xmlns:we="http://schemas.microsoft.com/office/webextensions/webextension/2010/11" id="{E41AE324-3CCD-408C-812A-FD2556C71686}">
  <we:reference id="wa200004798" version="1.0.1.0" store="en-US" storeType="OMEX"/>
  <we:alternateReferences>
    <we:reference id="WA200004798" version="1.0.1.0" store="" storeType="OMEX"/>
  </we:alternateReferences>
  <we:properties>
    <we:property name="embedUrl" value="&quot;\&quot;https://public.tableau.com/views/LoanDefaults_17096955262630/Dashboard1\&quot;&quot;"/>
    <we:property name="serverType" value="&quot;\&quot;public\&quot;&quot;"/>
    <we:property name="isInstalled" value="&quot;true&quot;"/>
    <we:property name="filters" value="&quot;[]&quot;"/>
    <we:property name="parameters" value="&quot;[]&quot;"/>
    <we:property name="marks" value="&quot;[]&quot;"/>
    <we:property name="tabs" value="&quot;null&quot;"/>
    <we:property name="toolbar" value="&quot;null&quot;"/>
    <we:property name="embedForm" value="&quot;{\&quot;site\&quot;:\&quot;\&quot;,\&quot;domain\&quot;:\&quot;public.tableau.com\&quot;,\&quot;worksheet\&quot;:\&quot;Dashboard1\&quot;,\&quot;dashboard\&quot;:\&quot;LoanDefaults_17096955262630\&quot;,\&quot;tabs\&quot;:true,\&quot;toolbar\&quot;:true}&quot;"/>
  </we:properties>
  <we:bindings/>
  <we:snapshot xmlns:r="http://schemas.openxmlformats.org/officeDocument/2006/relationships" r:embed="rId1"/>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8C25491-3B09-4F3E-8C86-936D290E4013}">
  <ds:schemaRefs>
    <ds:schemaRef ds:uri="http://schemas.microsoft.com/sharepoint/v3/contenttype/forms"/>
  </ds:schemaRefs>
</ds:datastoreItem>
</file>

<file path=customXml/itemProps2.xml><?xml version="1.0" encoding="utf-8"?>
<ds:datastoreItem xmlns:ds="http://schemas.openxmlformats.org/officeDocument/2006/customXml" ds:itemID="{F4D5854E-F453-4846-A87D-6EF3DCF73E3E}">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337AE0CD-4570-4F66-89CD-DDD19F091E8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Hexagon presentation dark</Template>
  <TotalTime>452</TotalTime>
  <Words>528</Words>
  <Application>Microsoft Office PowerPoint</Application>
  <PresentationFormat>Widescreen</PresentationFormat>
  <Paragraphs>70</Paragraphs>
  <Slides>16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16</vt:i4>
      </vt:variant>
    </vt:vector>
  </HeadingPairs>
  <TitlesOfParts>
    <vt:vector size="26" baseType="lpstr">
      <vt:lpstr>等线</vt:lpstr>
      <vt:lpstr>Abadi</vt:lpstr>
      <vt:lpstr>Arial</vt:lpstr>
      <vt:lpstr>Calibri</vt:lpstr>
      <vt:lpstr>Posterama</vt:lpstr>
      <vt:lpstr>Posterama Text Black</vt:lpstr>
      <vt:lpstr>Posterama Text Black (Headings)</vt:lpstr>
      <vt:lpstr>Posterama Text SemiBold</vt:lpstr>
      <vt:lpstr>Söhne</vt:lpstr>
      <vt:lpstr>Custom</vt:lpstr>
      <vt:lpstr>Credit Loan Defaults</vt:lpstr>
      <vt:lpstr>Agenda</vt:lpstr>
      <vt:lpstr>Meet our team</vt:lpstr>
      <vt:lpstr>Introduction</vt:lpstr>
      <vt:lpstr>Data Cleaning:</vt:lpstr>
      <vt:lpstr>Research Questions:</vt:lpstr>
      <vt:lpstr>Default Factors: Level of Education</vt:lpstr>
      <vt:lpstr>PowerPoint Presentation</vt:lpstr>
      <vt:lpstr>Statistics</vt:lpstr>
      <vt:lpstr>PowerPoint Presentation</vt:lpstr>
      <vt:lpstr>Areas of focus</vt:lpstr>
      <vt:lpstr>Machine Learning: Models</vt:lpstr>
      <vt:lpstr>Optimized the Model Using Grid Search</vt:lpstr>
      <vt:lpstr>Summary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Loan Defaults</dc:title>
  <dc:creator>Jennifer Melendez</dc:creator>
  <cp:lastModifiedBy>Bayoumi, Manal</cp:lastModifiedBy>
  <cp:revision>10</cp:revision>
  <dcterms:created xsi:type="dcterms:W3CDTF">2024-03-10T03:56:28Z</dcterms:created>
  <dcterms:modified xsi:type="dcterms:W3CDTF">2024-03-12T21:34:47Z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